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6" r:id="rId5"/>
    <p:sldId id="264" r:id="rId6"/>
    <p:sldId id="260" r:id="rId7"/>
    <p:sldId id="261" r:id="rId8"/>
    <p:sldId id="267" r:id="rId9"/>
    <p:sldId id="26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/>
    <p:restoredTop sz="94714"/>
  </p:normalViewPr>
  <p:slideViewPr>
    <p:cSldViewPr snapToGrid="0" snapToObjects="1">
      <p:cViewPr varScale="1">
        <p:scale>
          <a:sx n="115" d="100"/>
          <a:sy n="115" d="100"/>
        </p:scale>
        <p:origin x="23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536437-261B-4B04-A22E-9EA3D0A1B18B}" type="doc">
      <dgm:prSet loTypeId="urn:microsoft.com/office/officeart/2005/8/layout/hierarchy2" loCatId="hierarchy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D502ABC-7069-4A04-A26F-14E1FA0D3D8B}">
      <dgm:prSet custT="1"/>
      <dgm:spPr/>
      <dgm:t>
        <a:bodyPr/>
        <a:lstStyle/>
        <a:p>
          <a:r>
            <a:rPr lang="en-US" sz="1800" dirty="0"/>
            <a:t>Design a deep-learning-based framework for portfolio optimization and predictive trading.</a:t>
          </a:r>
        </a:p>
      </dgm:t>
    </dgm:pt>
    <dgm:pt modelId="{EC079CD3-DB2F-4B0F-A4CC-91CC58F8AE6D}" type="parTrans" cxnId="{9FD7DEC4-22D2-4DFC-9352-1A84E4F8C8DB}">
      <dgm:prSet/>
      <dgm:spPr/>
      <dgm:t>
        <a:bodyPr/>
        <a:lstStyle/>
        <a:p>
          <a:endParaRPr lang="en-US"/>
        </a:p>
      </dgm:t>
    </dgm:pt>
    <dgm:pt modelId="{948BB420-2FEF-4BD5-B922-6D1FF0B7C915}" type="sibTrans" cxnId="{9FD7DEC4-22D2-4DFC-9352-1A84E4F8C8DB}">
      <dgm:prSet/>
      <dgm:spPr/>
      <dgm:t>
        <a:bodyPr/>
        <a:lstStyle/>
        <a:p>
          <a:endParaRPr lang="en-US"/>
        </a:p>
      </dgm:t>
    </dgm:pt>
    <dgm:pt modelId="{43848D2C-E10E-4191-9D52-437FB3E9BC6D}">
      <dgm:prSet custT="1"/>
      <dgm:spPr/>
      <dgm:t>
        <a:bodyPr/>
        <a:lstStyle/>
        <a:p>
          <a:r>
            <a:rPr lang="en-US" sz="1800" dirty="0"/>
            <a:t>Predict buy/sell signals and optimal entry prices using hybrid models:</a:t>
          </a:r>
        </a:p>
      </dgm:t>
    </dgm:pt>
    <dgm:pt modelId="{FE048CA5-08CF-432B-A66B-FC927A9CF0B0}" type="parTrans" cxnId="{8C49EA89-F571-4634-BB2D-AF687FA5833C}">
      <dgm:prSet/>
      <dgm:spPr/>
      <dgm:t>
        <a:bodyPr/>
        <a:lstStyle/>
        <a:p>
          <a:endParaRPr lang="en-US"/>
        </a:p>
      </dgm:t>
    </dgm:pt>
    <dgm:pt modelId="{83951260-EE01-4E50-9A55-CA27FF15C649}" type="sibTrans" cxnId="{8C49EA89-F571-4634-BB2D-AF687FA5833C}">
      <dgm:prSet/>
      <dgm:spPr/>
      <dgm:t>
        <a:bodyPr/>
        <a:lstStyle/>
        <a:p>
          <a:endParaRPr lang="en-US"/>
        </a:p>
      </dgm:t>
    </dgm:pt>
    <dgm:pt modelId="{40B21817-F58C-4423-A875-310502A30D10}">
      <dgm:prSet custT="1"/>
      <dgm:spPr/>
      <dgm:t>
        <a:bodyPr/>
        <a:lstStyle/>
        <a:p>
          <a:r>
            <a:rPr lang="en-US" sz="1400" dirty="0"/>
            <a:t>Stage 1: LSTM for price forecasting</a:t>
          </a:r>
        </a:p>
      </dgm:t>
    </dgm:pt>
    <dgm:pt modelId="{F628A9A1-02C5-4174-BE43-190693729129}" type="parTrans" cxnId="{71CD05F4-8D3A-4178-AE93-F96A154692A9}">
      <dgm:prSet/>
      <dgm:spPr/>
      <dgm:t>
        <a:bodyPr/>
        <a:lstStyle/>
        <a:p>
          <a:endParaRPr lang="en-US"/>
        </a:p>
      </dgm:t>
    </dgm:pt>
    <dgm:pt modelId="{3CED0DC6-2FF2-4149-A2B0-53F961A4FD7D}" type="sibTrans" cxnId="{71CD05F4-8D3A-4178-AE93-F96A154692A9}">
      <dgm:prSet/>
      <dgm:spPr/>
      <dgm:t>
        <a:bodyPr/>
        <a:lstStyle/>
        <a:p>
          <a:endParaRPr lang="en-US"/>
        </a:p>
      </dgm:t>
    </dgm:pt>
    <dgm:pt modelId="{7383F08F-C5F7-4A5F-BA3F-0347C411A271}">
      <dgm:prSet custT="1"/>
      <dgm:spPr/>
      <dgm:t>
        <a:bodyPr/>
        <a:lstStyle/>
        <a:p>
          <a:r>
            <a:rPr lang="en-US" sz="1400" dirty="0"/>
            <a:t>Stage 2: CNN + SVM for decision classification</a:t>
          </a:r>
        </a:p>
      </dgm:t>
    </dgm:pt>
    <dgm:pt modelId="{9BCE6318-5DAD-4F55-A77A-1CDF6CB12523}" type="parTrans" cxnId="{E06C2A22-6B71-43C2-999E-2652BD80F6F0}">
      <dgm:prSet/>
      <dgm:spPr/>
      <dgm:t>
        <a:bodyPr/>
        <a:lstStyle/>
        <a:p>
          <a:endParaRPr lang="en-US"/>
        </a:p>
      </dgm:t>
    </dgm:pt>
    <dgm:pt modelId="{768E6143-E9F6-43DB-975A-6AA843B77323}" type="sibTrans" cxnId="{E06C2A22-6B71-43C2-999E-2652BD80F6F0}">
      <dgm:prSet/>
      <dgm:spPr/>
      <dgm:t>
        <a:bodyPr/>
        <a:lstStyle/>
        <a:p>
          <a:endParaRPr lang="en-US"/>
        </a:p>
      </dgm:t>
    </dgm:pt>
    <dgm:pt modelId="{28C7F50A-667C-8E4C-9D5F-0A5039622802}" type="pres">
      <dgm:prSet presAssocID="{29536437-261B-4B04-A22E-9EA3D0A1B18B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8DC3262-2647-3C4F-B6EA-B9A04AC13D8F}" type="pres">
      <dgm:prSet presAssocID="{5D502ABC-7069-4A04-A26F-14E1FA0D3D8B}" presName="root1" presStyleCnt="0"/>
      <dgm:spPr/>
    </dgm:pt>
    <dgm:pt modelId="{5B65101C-B80A-4941-86B7-3EC93B3F25F8}" type="pres">
      <dgm:prSet presAssocID="{5D502ABC-7069-4A04-A26F-14E1FA0D3D8B}" presName="LevelOneTextNode" presStyleLbl="node0" presStyleIdx="0" presStyleCnt="2" custScaleX="256745" custScaleY="77425">
        <dgm:presLayoutVars>
          <dgm:chPref val="3"/>
        </dgm:presLayoutVars>
      </dgm:prSet>
      <dgm:spPr/>
    </dgm:pt>
    <dgm:pt modelId="{C18045EF-25B6-6F45-8F2D-84A30616F1AB}" type="pres">
      <dgm:prSet presAssocID="{5D502ABC-7069-4A04-A26F-14E1FA0D3D8B}" presName="level2hierChild" presStyleCnt="0"/>
      <dgm:spPr/>
    </dgm:pt>
    <dgm:pt modelId="{927C87F7-F821-0144-B869-A0BA063A718F}" type="pres">
      <dgm:prSet presAssocID="{43848D2C-E10E-4191-9D52-437FB3E9BC6D}" presName="root1" presStyleCnt="0"/>
      <dgm:spPr/>
    </dgm:pt>
    <dgm:pt modelId="{821FC27A-DBFE-FE4F-AA89-8CC095401F91}" type="pres">
      <dgm:prSet presAssocID="{43848D2C-E10E-4191-9D52-437FB3E9BC6D}" presName="LevelOneTextNode" presStyleLbl="node0" presStyleIdx="1" presStyleCnt="2">
        <dgm:presLayoutVars>
          <dgm:chPref val="3"/>
        </dgm:presLayoutVars>
      </dgm:prSet>
      <dgm:spPr/>
    </dgm:pt>
    <dgm:pt modelId="{D1511552-2085-0745-B091-70619E77BF2C}" type="pres">
      <dgm:prSet presAssocID="{43848D2C-E10E-4191-9D52-437FB3E9BC6D}" presName="level2hierChild" presStyleCnt="0"/>
      <dgm:spPr/>
    </dgm:pt>
    <dgm:pt modelId="{FA261B8D-575C-E046-97C6-F7961762ADCC}" type="pres">
      <dgm:prSet presAssocID="{F628A9A1-02C5-4174-BE43-190693729129}" presName="conn2-1" presStyleLbl="parChTrans1D2" presStyleIdx="0" presStyleCnt="2"/>
      <dgm:spPr/>
    </dgm:pt>
    <dgm:pt modelId="{8C1DDBA6-9EC2-8B44-BE9E-381287D351EC}" type="pres">
      <dgm:prSet presAssocID="{F628A9A1-02C5-4174-BE43-190693729129}" presName="connTx" presStyleLbl="parChTrans1D2" presStyleIdx="0" presStyleCnt="2"/>
      <dgm:spPr/>
    </dgm:pt>
    <dgm:pt modelId="{1315BF3F-7DA9-574D-9DEF-65C0A8FF8A10}" type="pres">
      <dgm:prSet presAssocID="{40B21817-F58C-4423-A875-310502A30D10}" presName="root2" presStyleCnt="0"/>
      <dgm:spPr/>
    </dgm:pt>
    <dgm:pt modelId="{2A0E6C9F-3266-1041-8A77-2723D3F8B581}" type="pres">
      <dgm:prSet presAssocID="{40B21817-F58C-4423-A875-310502A30D10}" presName="LevelTwoTextNode" presStyleLbl="node2" presStyleIdx="0" presStyleCnt="2">
        <dgm:presLayoutVars>
          <dgm:chPref val="3"/>
        </dgm:presLayoutVars>
      </dgm:prSet>
      <dgm:spPr/>
    </dgm:pt>
    <dgm:pt modelId="{62F3A645-74D7-194C-BF21-7958C98AA597}" type="pres">
      <dgm:prSet presAssocID="{40B21817-F58C-4423-A875-310502A30D10}" presName="level3hierChild" presStyleCnt="0"/>
      <dgm:spPr/>
    </dgm:pt>
    <dgm:pt modelId="{7EC2F213-D0CC-0142-BA30-33C2253A898E}" type="pres">
      <dgm:prSet presAssocID="{9BCE6318-5DAD-4F55-A77A-1CDF6CB12523}" presName="conn2-1" presStyleLbl="parChTrans1D2" presStyleIdx="1" presStyleCnt="2"/>
      <dgm:spPr/>
    </dgm:pt>
    <dgm:pt modelId="{255C6D92-5541-3F45-B5F3-86C6FC45D1D4}" type="pres">
      <dgm:prSet presAssocID="{9BCE6318-5DAD-4F55-A77A-1CDF6CB12523}" presName="connTx" presStyleLbl="parChTrans1D2" presStyleIdx="1" presStyleCnt="2"/>
      <dgm:spPr/>
    </dgm:pt>
    <dgm:pt modelId="{9EE761AC-AC36-D845-8D1F-C908D23EBFF0}" type="pres">
      <dgm:prSet presAssocID="{7383F08F-C5F7-4A5F-BA3F-0347C411A271}" presName="root2" presStyleCnt="0"/>
      <dgm:spPr/>
    </dgm:pt>
    <dgm:pt modelId="{01B0D0E5-2D4F-2D4E-A719-98DE15763B7F}" type="pres">
      <dgm:prSet presAssocID="{7383F08F-C5F7-4A5F-BA3F-0347C411A271}" presName="LevelTwoTextNode" presStyleLbl="node2" presStyleIdx="1" presStyleCnt="2">
        <dgm:presLayoutVars>
          <dgm:chPref val="3"/>
        </dgm:presLayoutVars>
      </dgm:prSet>
      <dgm:spPr/>
    </dgm:pt>
    <dgm:pt modelId="{EC593351-56D7-D641-839B-23AD6C472CC2}" type="pres">
      <dgm:prSet presAssocID="{7383F08F-C5F7-4A5F-BA3F-0347C411A271}" presName="level3hierChild" presStyleCnt="0"/>
      <dgm:spPr/>
    </dgm:pt>
  </dgm:ptLst>
  <dgm:cxnLst>
    <dgm:cxn modelId="{91106814-9E47-2140-BF12-5CCD9A0A31D8}" type="presOf" srcId="{5D502ABC-7069-4A04-A26F-14E1FA0D3D8B}" destId="{5B65101C-B80A-4941-86B7-3EC93B3F25F8}" srcOrd="0" destOrd="0" presId="urn:microsoft.com/office/officeart/2005/8/layout/hierarchy2"/>
    <dgm:cxn modelId="{E06C2A22-6B71-43C2-999E-2652BD80F6F0}" srcId="{43848D2C-E10E-4191-9D52-437FB3E9BC6D}" destId="{7383F08F-C5F7-4A5F-BA3F-0347C411A271}" srcOrd="1" destOrd="0" parTransId="{9BCE6318-5DAD-4F55-A77A-1CDF6CB12523}" sibTransId="{768E6143-E9F6-43DB-975A-6AA843B77323}"/>
    <dgm:cxn modelId="{A28D982C-7178-A24B-94AB-68EC51011026}" type="presOf" srcId="{9BCE6318-5DAD-4F55-A77A-1CDF6CB12523}" destId="{255C6D92-5541-3F45-B5F3-86C6FC45D1D4}" srcOrd="1" destOrd="0" presId="urn:microsoft.com/office/officeart/2005/8/layout/hierarchy2"/>
    <dgm:cxn modelId="{A229E03D-E9DA-C247-B111-388EF60113E5}" type="presOf" srcId="{F628A9A1-02C5-4174-BE43-190693729129}" destId="{8C1DDBA6-9EC2-8B44-BE9E-381287D351EC}" srcOrd="1" destOrd="0" presId="urn:microsoft.com/office/officeart/2005/8/layout/hierarchy2"/>
    <dgm:cxn modelId="{B0601155-50B1-C446-8E89-165C6BED3720}" type="presOf" srcId="{43848D2C-E10E-4191-9D52-437FB3E9BC6D}" destId="{821FC27A-DBFE-FE4F-AA89-8CC095401F91}" srcOrd="0" destOrd="0" presId="urn:microsoft.com/office/officeart/2005/8/layout/hierarchy2"/>
    <dgm:cxn modelId="{8C49EA89-F571-4634-BB2D-AF687FA5833C}" srcId="{29536437-261B-4B04-A22E-9EA3D0A1B18B}" destId="{43848D2C-E10E-4191-9D52-437FB3E9BC6D}" srcOrd="1" destOrd="0" parTransId="{FE048CA5-08CF-432B-A66B-FC927A9CF0B0}" sibTransId="{83951260-EE01-4E50-9A55-CA27FF15C649}"/>
    <dgm:cxn modelId="{72969093-F14E-7D4F-AFDA-9EF83DDB70F8}" type="presOf" srcId="{29536437-261B-4B04-A22E-9EA3D0A1B18B}" destId="{28C7F50A-667C-8E4C-9D5F-0A5039622802}" srcOrd="0" destOrd="0" presId="urn:microsoft.com/office/officeart/2005/8/layout/hierarchy2"/>
    <dgm:cxn modelId="{D8ACBB99-6017-204B-8BEC-44D70CC6E44E}" type="presOf" srcId="{9BCE6318-5DAD-4F55-A77A-1CDF6CB12523}" destId="{7EC2F213-D0CC-0142-BA30-33C2253A898E}" srcOrd="0" destOrd="0" presId="urn:microsoft.com/office/officeart/2005/8/layout/hierarchy2"/>
    <dgm:cxn modelId="{57129DA7-EB84-CF43-AEE3-0A14291F1999}" type="presOf" srcId="{40B21817-F58C-4423-A875-310502A30D10}" destId="{2A0E6C9F-3266-1041-8A77-2723D3F8B581}" srcOrd="0" destOrd="0" presId="urn:microsoft.com/office/officeart/2005/8/layout/hierarchy2"/>
    <dgm:cxn modelId="{9FD7DEC4-22D2-4DFC-9352-1A84E4F8C8DB}" srcId="{29536437-261B-4B04-A22E-9EA3D0A1B18B}" destId="{5D502ABC-7069-4A04-A26F-14E1FA0D3D8B}" srcOrd="0" destOrd="0" parTransId="{EC079CD3-DB2F-4B0F-A4CC-91CC58F8AE6D}" sibTransId="{948BB420-2FEF-4BD5-B922-6D1FF0B7C915}"/>
    <dgm:cxn modelId="{6D895CDF-185D-F34C-9562-3D4E8BDEC427}" type="presOf" srcId="{7383F08F-C5F7-4A5F-BA3F-0347C411A271}" destId="{01B0D0E5-2D4F-2D4E-A719-98DE15763B7F}" srcOrd="0" destOrd="0" presId="urn:microsoft.com/office/officeart/2005/8/layout/hierarchy2"/>
    <dgm:cxn modelId="{71CD05F4-8D3A-4178-AE93-F96A154692A9}" srcId="{43848D2C-E10E-4191-9D52-437FB3E9BC6D}" destId="{40B21817-F58C-4423-A875-310502A30D10}" srcOrd="0" destOrd="0" parTransId="{F628A9A1-02C5-4174-BE43-190693729129}" sibTransId="{3CED0DC6-2FF2-4149-A2B0-53F961A4FD7D}"/>
    <dgm:cxn modelId="{D1E360FB-4DF3-6A4F-93B1-7DD7E93E357D}" type="presOf" srcId="{F628A9A1-02C5-4174-BE43-190693729129}" destId="{FA261B8D-575C-E046-97C6-F7961762ADCC}" srcOrd="0" destOrd="0" presId="urn:microsoft.com/office/officeart/2005/8/layout/hierarchy2"/>
    <dgm:cxn modelId="{49698AFC-4CD6-3140-903E-41568A2B7212}" type="presParOf" srcId="{28C7F50A-667C-8E4C-9D5F-0A5039622802}" destId="{88DC3262-2647-3C4F-B6EA-B9A04AC13D8F}" srcOrd="0" destOrd="0" presId="urn:microsoft.com/office/officeart/2005/8/layout/hierarchy2"/>
    <dgm:cxn modelId="{B05278A6-8876-794D-900C-FEE35455BDEC}" type="presParOf" srcId="{88DC3262-2647-3C4F-B6EA-B9A04AC13D8F}" destId="{5B65101C-B80A-4941-86B7-3EC93B3F25F8}" srcOrd="0" destOrd="0" presId="urn:microsoft.com/office/officeart/2005/8/layout/hierarchy2"/>
    <dgm:cxn modelId="{396D66B8-26A6-3347-A47D-08BB4A255C68}" type="presParOf" srcId="{88DC3262-2647-3C4F-B6EA-B9A04AC13D8F}" destId="{C18045EF-25B6-6F45-8F2D-84A30616F1AB}" srcOrd="1" destOrd="0" presId="urn:microsoft.com/office/officeart/2005/8/layout/hierarchy2"/>
    <dgm:cxn modelId="{4C6EA50D-F679-E048-B15B-C47A510493C8}" type="presParOf" srcId="{28C7F50A-667C-8E4C-9D5F-0A5039622802}" destId="{927C87F7-F821-0144-B869-A0BA063A718F}" srcOrd="1" destOrd="0" presId="urn:microsoft.com/office/officeart/2005/8/layout/hierarchy2"/>
    <dgm:cxn modelId="{091B746D-7DBE-4F4E-BA4E-93B759D8E3D3}" type="presParOf" srcId="{927C87F7-F821-0144-B869-A0BA063A718F}" destId="{821FC27A-DBFE-FE4F-AA89-8CC095401F91}" srcOrd="0" destOrd="0" presId="urn:microsoft.com/office/officeart/2005/8/layout/hierarchy2"/>
    <dgm:cxn modelId="{DA20C0DF-4605-1A4E-A7C6-3CD838DAD614}" type="presParOf" srcId="{927C87F7-F821-0144-B869-A0BA063A718F}" destId="{D1511552-2085-0745-B091-70619E77BF2C}" srcOrd="1" destOrd="0" presId="urn:microsoft.com/office/officeart/2005/8/layout/hierarchy2"/>
    <dgm:cxn modelId="{686648FF-1CA5-BB47-A3F0-474FDE0EA13E}" type="presParOf" srcId="{D1511552-2085-0745-B091-70619E77BF2C}" destId="{FA261B8D-575C-E046-97C6-F7961762ADCC}" srcOrd="0" destOrd="0" presId="urn:microsoft.com/office/officeart/2005/8/layout/hierarchy2"/>
    <dgm:cxn modelId="{F8422016-4DC4-0947-9E5E-3FD092AE8301}" type="presParOf" srcId="{FA261B8D-575C-E046-97C6-F7961762ADCC}" destId="{8C1DDBA6-9EC2-8B44-BE9E-381287D351EC}" srcOrd="0" destOrd="0" presId="urn:microsoft.com/office/officeart/2005/8/layout/hierarchy2"/>
    <dgm:cxn modelId="{B4422B3E-937F-B24B-A660-124D23C8F9B8}" type="presParOf" srcId="{D1511552-2085-0745-B091-70619E77BF2C}" destId="{1315BF3F-7DA9-574D-9DEF-65C0A8FF8A10}" srcOrd="1" destOrd="0" presId="urn:microsoft.com/office/officeart/2005/8/layout/hierarchy2"/>
    <dgm:cxn modelId="{D04E5C3E-6F4D-B042-986B-942D6A881188}" type="presParOf" srcId="{1315BF3F-7DA9-574D-9DEF-65C0A8FF8A10}" destId="{2A0E6C9F-3266-1041-8A77-2723D3F8B581}" srcOrd="0" destOrd="0" presId="urn:microsoft.com/office/officeart/2005/8/layout/hierarchy2"/>
    <dgm:cxn modelId="{E43C643A-15F4-E84D-8AB1-D1484E537894}" type="presParOf" srcId="{1315BF3F-7DA9-574D-9DEF-65C0A8FF8A10}" destId="{62F3A645-74D7-194C-BF21-7958C98AA597}" srcOrd="1" destOrd="0" presId="urn:microsoft.com/office/officeart/2005/8/layout/hierarchy2"/>
    <dgm:cxn modelId="{4A48890D-440C-F149-9DC4-B66A567308F1}" type="presParOf" srcId="{D1511552-2085-0745-B091-70619E77BF2C}" destId="{7EC2F213-D0CC-0142-BA30-33C2253A898E}" srcOrd="2" destOrd="0" presId="urn:microsoft.com/office/officeart/2005/8/layout/hierarchy2"/>
    <dgm:cxn modelId="{A2FFB720-6E93-A24A-84C2-7B8B0BBBA711}" type="presParOf" srcId="{7EC2F213-D0CC-0142-BA30-33C2253A898E}" destId="{255C6D92-5541-3F45-B5F3-86C6FC45D1D4}" srcOrd="0" destOrd="0" presId="urn:microsoft.com/office/officeart/2005/8/layout/hierarchy2"/>
    <dgm:cxn modelId="{A46D74D1-3D8C-0542-8E64-FCD185A75C65}" type="presParOf" srcId="{D1511552-2085-0745-B091-70619E77BF2C}" destId="{9EE761AC-AC36-D845-8D1F-C908D23EBFF0}" srcOrd="3" destOrd="0" presId="urn:microsoft.com/office/officeart/2005/8/layout/hierarchy2"/>
    <dgm:cxn modelId="{70F03CEF-A0C1-3C48-A4DC-2A334154DC1D}" type="presParOf" srcId="{9EE761AC-AC36-D845-8D1F-C908D23EBFF0}" destId="{01B0D0E5-2D4F-2D4E-A719-98DE15763B7F}" srcOrd="0" destOrd="0" presId="urn:microsoft.com/office/officeart/2005/8/layout/hierarchy2"/>
    <dgm:cxn modelId="{FBD79281-EAF9-E54B-95E1-205D4C3FC188}" type="presParOf" srcId="{9EE761AC-AC36-D845-8D1F-C908D23EBFF0}" destId="{EC593351-56D7-D641-839B-23AD6C472CC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662772E-EA85-445B-B255-F0FB347759DF}" type="doc">
      <dgm:prSet loTypeId="urn:microsoft.com/office/officeart/2005/8/layout/vList5" loCatId="list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977425D5-3290-4AB1-9BD3-9044B98526EA}">
      <dgm:prSet custT="1"/>
      <dgm:spPr/>
      <dgm:t>
        <a:bodyPr/>
        <a:lstStyle/>
        <a:p>
          <a:r>
            <a:rPr lang="en-US" sz="1800" dirty="0"/>
            <a:t>Data: S&amp;P 500 (Top 7 / Bottom 7) vs. VOO benchmark (2017–2025).</a:t>
          </a:r>
        </a:p>
      </dgm:t>
    </dgm:pt>
    <dgm:pt modelId="{AA414618-B294-485C-A380-DEFDF405F7C5}" type="parTrans" cxnId="{10DE8BEF-1B17-458F-9B55-AA20134373C4}">
      <dgm:prSet/>
      <dgm:spPr/>
      <dgm:t>
        <a:bodyPr/>
        <a:lstStyle/>
        <a:p>
          <a:endParaRPr lang="en-US"/>
        </a:p>
      </dgm:t>
    </dgm:pt>
    <dgm:pt modelId="{70C410D7-A163-4688-941D-BB55B628F96E}" type="sibTrans" cxnId="{10DE8BEF-1B17-458F-9B55-AA20134373C4}">
      <dgm:prSet/>
      <dgm:spPr/>
      <dgm:t>
        <a:bodyPr/>
        <a:lstStyle/>
        <a:p>
          <a:endParaRPr lang="en-US"/>
        </a:p>
      </dgm:t>
    </dgm:pt>
    <dgm:pt modelId="{E424CF72-ECED-4EBF-91A8-376FB830498F}">
      <dgm:prSet custT="1"/>
      <dgm:spPr/>
      <dgm:t>
        <a:bodyPr/>
        <a:lstStyle/>
        <a:p>
          <a:r>
            <a:rPr lang="en-US" sz="1800" dirty="0"/>
            <a:t>Source: Yahoo Finance (</a:t>
          </a:r>
          <a:r>
            <a:rPr lang="en-US" sz="1800" dirty="0" err="1"/>
            <a:t>yfinance</a:t>
          </a:r>
          <a:r>
            <a:rPr lang="en-US" sz="1800" dirty="0"/>
            <a:t> API)</a:t>
          </a:r>
        </a:p>
      </dgm:t>
    </dgm:pt>
    <dgm:pt modelId="{03E7FA38-035A-47FB-9C0E-750E88AA1A2E}" type="parTrans" cxnId="{4B2F01E4-BB23-43F7-84F3-9EFB378AB859}">
      <dgm:prSet/>
      <dgm:spPr/>
      <dgm:t>
        <a:bodyPr/>
        <a:lstStyle/>
        <a:p>
          <a:endParaRPr lang="en-US"/>
        </a:p>
      </dgm:t>
    </dgm:pt>
    <dgm:pt modelId="{5BC0C5F7-E737-41F0-A5AF-EEE34583CA23}" type="sibTrans" cxnId="{4B2F01E4-BB23-43F7-84F3-9EFB378AB859}">
      <dgm:prSet/>
      <dgm:spPr/>
      <dgm:t>
        <a:bodyPr/>
        <a:lstStyle/>
        <a:p>
          <a:endParaRPr lang="en-US"/>
        </a:p>
      </dgm:t>
    </dgm:pt>
    <dgm:pt modelId="{E0CAE480-A88E-4122-9C5B-014A2AEC8D9D}">
      <dgm:prSet custT="1"/>
      <dgm:spPr/>
      <dgm:t>
        <a:bodyPr/>
        <a:lstStyle/>
        <a:p>
          <a:r>
            <a:rPr lang="en-US" sz="1400" dirty="0"/>
            <a:t>Period: Jan 2017 – Sept 2025</a:t>
          </a:r>
        </a:p>
      </dgm:t>
    </dgm:pt>
    <dgm:pt modelId="{1DF9A64D-1CDD-4AE1-8A98-8DF964FEB00C}" type="parTrans" cxnId="{4BDD76CF-E34B-498A-9A9C-2882047E4E7F}">
      <dgm:prSet/>
      <dgm:spPr/>
      <dgm:t>
        <a:bodyPr/>
        <a:lstStyle/>
        <a:p>
          <a:endParaRPr lang="en-US"/>
        </a:p>
      </dgm:t>
    </dgm:pt>
    <dgm:pt modelId="{533033FD-B6A3-400F-BDF2-C34B8A4D017C}" type="sibTrans" cxnId="{4BDD76CF-E34B-498A-9A9C-2882047E4E7F}">
      <dgm:prSet/>
      <dgm:spPr/>
      <dgm:t>
        <a:bodyPr/>
        <a:lstStyle/>
        <a:p>
          <a:endParaRPr lang="en-US"/>
        </a:p>
      </dgm:t>
    </dgm:pt>
    <dgm:pt modelId="{1310A72F-8334-40E3-8C08-C864A085B341}">
      <dgm:prSet custT="1"/>
      <dgm:spPr/>
      <dgm:t>
        <a:bodyPr/>
        <a:lstStyle/>
        <a:p>
          <a:r>
            <a:rPr lang="en-US" sz="1400" dirty="0"/>
            <a:t>Features: OHLCV</a:t>
          </a:r>
        </a:p>
      </dgm:t>
    </dgm:pt>
    <dgm:pt modelId="{857F4E02-EBDF-4F20-B238-6F9CC401B2BA}" type="parTrans" cxnId="{FB0AADAE-10B5-4233-8B77-6CF49F25713C}">
      <dgm:prSet/>
      <dgm:spPr/>
      <dgm:t>
        <a:bodyPr/>
        <a:lstStyle/>
        <a:p>
          <a:endParaRPr lang="en-US"/>
        </a:p>
      </dgm:t>
    </dgm:pt>
    <dgm:pt modelId="{2C47A055-91BC-4A24-8E66-312338FCA343}" type="sibTrans" cxnId="{FB0AADAE-10B5-4233-8B77-6CF49F25713C}">
      <dgm:prSet/>
      <dgm:spPr/>
      <dgm:t>
        <a:bodyPr/>
        <a:lstStyle/>
        <a:p>
          <a:endParaRPr lang="en-US"/>
        </a:p>
      </dgm:t>
    </dgm:pt>
    <dgm:pt modelId="{F2592882-1CF3-4FE3-A04B-AE04EC7AB984}">
      <dgm:prSet custT="1"/>
      <dgm:spPr/>
      <dgm:t>
        <a:bodyPr/>
        <a:lstStyle/>
        <a:p>
          <a:r>
            <a:rPr lang="en-US" sz="1800" dirty="0"/>
            <a:t>Cleaning: Removed missing entries, non-trading days</a:t>
          </a:r>
        </a:p>
      </dgm:t>
    </dgm:pt>
    <dgm:pt modelId="{C4B76F24-BE40-4EDC-80AB-EA3B4DD08E26}" type="parTrans" cxnId="{63B35943-4647-4034-9961-030A40BB5B3A}">
      <dgm:prSet/>
      <dgm:spPr/>
      <dgm:t>
        <a:bodyPr/>
        <a:lstStyle/>
        <a:p>
          <a:endParaRPr lang="en-US"/>
        </a:p>
      </dgm:t>
    </dgm:pt>
    <dgm:pt modelId="{847D799F-E5E5-4455-9171-3D234178D9C1}" type="sibTrans" cxnId="{63B35943-4647-4034-9961-030A40BB5B3A}">
      <dgm:prSet/>
      <dgm:spPr/>
      <dgm:t>
        <a:bodyPr/>
        <a:lstStyle/>
        <a:p>
          <a:endParaRPr lang="en-US"/>
        </a:p>
      </dgm:t>
    </dgm:pt>
    <dgm:pt modelId="{3E5F69E5-1C6D-4E80-AA6A-B94C05B58D98}">
      <dgm:prSet custT="1"/>
      <dgm:spPr/>
      <dgm:t>
        <a:bodyPr/>
        <a:lstStyle/>
        <a:p>
          <a:r>
            <a:rPr lang="en-US" sz="1800" dirty="0"/>
            <a:t>Visualization: Candlestick charts, Bollinger bands (volatility clustering).</a:t>
          </a:r>
        </a:p>
      </dgm:t>
    </dgm:pt>
    <dgm:pt modelId="{ED7028A1-E73C-4129-A9BE-DFF93A594E91}" type="parTrans" cxnId="{7FE4031F-EB8E-486A-BF29-36BE427770A6}">
      <dgm:prSet/>
      <dgm:spPr/>
      <dgm:t>
        <a:bodyPr/>
        <a:lstStyle/>
        <a:p>
          <a:endParaRPr lang="en-US"/>
        </a:p>
      </dgm:t>
    </dgm:pt>
    <dgm:pt modelId="{255207D7-7595-4AB8-8C27-B12FF77A326D}" type="sibTrans" cxnId="{7FE4031F-EB8E-486A-BF29-36BE427770A6}">
      <dgm:prSet/>
      <dgm:spPr/>
      <dgm:t>
        <a:bodyPr/>
        <a:lstStyle/>
        <a:p>
          <a:endParaRPr lang="en-US"/>
        </a:p>
      </dgm:t>
    </dgm:pt>
    <dgm:pt modelId="{30130B4F-E114-5145-B5E3-C60E52CCE942}" type="pres">
      <dgm:prSet presAssocID="{9662772E-EA85-445B-B255-F0FB347759DF}" presName="Name0" presStyleCnt="0">
        <dgm:presLayoutVars>
          <dgm:dir/>
          <dgm:animLvl val="lvl"/>
          <dgm:resizeHandles val="exact"/>
        </dgm:presLayoutVars>
      </dgm:prSet>
      <dgm:spPr/>
    </dgm:pt>
    <dgm:pt modelId="{1F30F806-2FF1-E946-8F1E-24D32E0097E9}" type="pres">
      <dgm:prSet presAssocID="{977425D5-3290-4AB1-9BD3-9044B98526EA}" presName="linNode" presStyleCnt="0"/>
      <dgm:spPr/>
    </dgm:pt>
    <dgm:pt modelId="{49E87D4B-D90D-9D49-965A-39660D48E9B7}" type="pres">
      <dgm:prSet presAssocID="{977425D5-3290-4AB1-9BD3-9044B98526EA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DC6BA22F-83E7-954F-9AC9-72E80ADA88F8}" type="pres">
      <dgm:prSet presAssocID="{70C410D7-A163-4688-941D-BB55B628F96E}" presName="sp" presStyleCnt="0"/>
      <dgm:spPr/>
    </dgm:pt>
    <dgm:pt modelId="{8D49D336-17E0-1947-906B-2D62811D1EBF}" type="pres">
      <dgm:prSet presAssocID="{E424CF72-ECED-4EBF-91A8-376FB830498F}" presName="linNode" presStyleCnt="0"/>
      <dgm:spPr/>
    </dgm:pt>
    <dgm:pt modelId="{B2E63B22-AA08-D748-9C4D-DCC850E69DDC}" type="pres">
      <dgm:prSet presAssocID="{E424CF72-ECED-4EBF-91A8-376FB830498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D1FD7E39-74DF-8841-9FE1-3DE341A3B996}" type="pres">
      <dgm:prSet presAssocID="{E424CF72-ECED-4EBF-91A8-376FB830498F}" presName="descendantText" presStyleLbl="alignAccFollowNode1" presStyleIdx="0" presStyleCnt="1">
        <dgm:presLayoutVars>
          <dgm:bulletEnabled val="1"/>
        </dgm:presLayoutVars>
      </dgm:prSet>
      <dgm:spPr/>
    </dgm:pt>
    <dgm:pt modelId="{456249EB-763B-ED4E-85BF-8260427DBB45}" type="pres">
      <dgm:prSet presAssocID="{5BC0C5F7-E737-41F0-A5AF-EEE34583CA23}" presName="sp" presStyleCnt="0"/>
      <dgm:spPr/>
    </dgm:pt>
    <dgm:pt modelId="{C2058E9F-81BD-A040-9550-7656454AB514}" type="pres">
      <dgm:prSet presAssocID="{F2592882-1CF3-4FE3-A04B-AE04EC7AB984}" presName="linNode" presStyleCnt="0"/>
      <dgm:spPr/>
    </dgm:pt>
    <dgm:pt modelId="{5406C364-CBA7-B341-A698-2D7A766FE59A}" type="pres">
      <dgm:prSet presAssocID="{F2592882-1CF3-4FE3-A04B-AE04EC7AB98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DC8C711D-1B3C-C748-A718-72C40B07E745}" type="pres">
      <dgm:prSet presAssocID="{847D799F-E5E5-4455-9171-3D234178D9C1}" presName="sp" presStyleCnt="0"/>
      <dgm:spPr/>
    </dgm:pt>
    <dgm:pt modelId="{F2AD8ABE-84A2-054D-95D1-C72E3407789B}" type="pres">
      <dgm:prSet presAssocID="{3E5F69E5-1C6D-4E80-AA6A-B94C05B58D98}" presName="linNode" presStyleCnt="0"/>
      <dgm:spPr/>
    </dgm:pt>
    <dgm:pt modelId="{1CEB8259-2EA8-2A4D-B527-C5821E561B42}" type="pres">
      <dgm:prSet presAssocID="{3E5F69E5-1C6D-4E80-AA6A-B94C05B58D98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7FE4031F-EB8E-486A-BF29-36BE427770A6}" srcId="{9662772E-EA85-445B-B255-F0FB347759DF}" destId="{3E5F69E5-1C6D-4E80-AA6A-B94C05B58D98}" srcOrd="3" destOrd="0" parTransId="{ED7028A1-E73C-4129-A9BE-DFF93A594E91}" sibTransId="{255207D7-7595-4AB8-8C27-B12FF77A326D}"/>
    <dgm:cxn modelId="{63B35943-4647-4034-9961-030A40BB5B3A}" srcId="{9662772E-EA85-445B-B255-F0FB347759DF}" destId="{F2592882-1CF3-4FE3-A04B-AE04EC7AB984}" srcOrd="2" destOrd="0" parTransId="{C4B76F24-BE40-4EDC-80AB-EA3B4DD08E26}" sibTransId="{847D799F-E5E5-4455-9171-3D234178D9C1}"/>
    <dgm:cxn modelId="{3C9882A1-C36D-4140-A072-D42079C5B3AF}" type="presOf" srcId="{E424CF72-ECED-4EBF-91A8-376FB830498F}" destId="{B2E63B22-AA08-D748-9C4D-DCC850E69DDC}" srcOrd="0" destOrd="0" presId="urn:microsoft.com/office/officeart/2005/8/layout/vList5"/>
    <dgm:cxn modelId="{5A3942A3-86D5-2449-A9AD-B3B2C3B327B1}" type="presOf" srcId="{E0CAE480-A88E-4122-9C5B-014A2AEC8D9D}" destId="{D1FD7E39-74DF-8841-9FE1-3DE341A3B996}" srcOrd="0" destOrd="0" presId="urn:microsoft.com/office/officeart/2005/8/layout/vList5"/>
    <dgm:cxn modelId="{FB0AADAE-10B5-4233-8B77-6CF49F25713C}" srcId="{E424CF72-ECED-4EBF-91A8-376FB830498F}" destId="{1310A72F-8334-40E3-8C08-C864A085B341}" srcOrd="1" destOrd="0" parTransId="{857F4E02-EBDF-4F20-B238-6F9CC401B2BA}" sibTransId="{2C47A055-91BC-4A24-8E66-312338FCA343}"/>
    <dgm:cxn modelId="{EB4F5AB1-4E3C-674B-91E7-AAC4EF9E3AAB}" type="presOf" srcId="{9662772E-EA85-445B-B255-F0FB347759DF}" destId="{30130B4F-E114-5145-B5E3-C60E52CCE942}" srcOrd="0" destOrd="0" presId="urn:microsoft.com/office/officeart/2005/8/layout/vList5"/>
    <dgm:cxn modelId="{765CDDBE-2791-554A-992A-A8AECD746688}" type="presOf" srcId="{3E5F69E5-1C6D-4E80-AA6A-B94C05B58D98}" destId="{1CEB8259-2EA8-2A4D-B527-C5821E561B42}" srcOrd="0" destOrd="0" presId="urn:microsoft.com/office/officeart/2005/8/layout/vList5"/>
    <dgm:cxn modelId="{7C6324C9-A506-EC4D-93DA-2D8982357528}" type="presOf" srcId="{F2592882-1CF3-4FE3-A04B-AE04EC7AB984}" destId="{5406C364-CBA7-B341-A698-2D7A766FE59A}" srcOrd="0" destOrd="0" presId="urn:microsoft.com/office/officeart/2005/8/layout/vList5"/>
    <dgm:cxn modelId="{4BDD76CF-E34B-498A-9A9C-2882047E4E7F}" srcId="{E424CF72-ECED-4EBF-91A8-376FB830498F}" destId="{E0CAE480-A88E-4122-9C5B-014A2AEC8D9D}" srcOrd="0" destOrd="0" parTransId="{1DF9A64D-1CDD-4AE1-8A98-8DF964FEB00C}" sibTransId="{533033FD-B6A3-400F-BDF2-C34B8A4D017C}"/>
    <dgm:cxn modelId="{4B2F01E4-BB23-43F7-84F3-9EFB378AB859}" srcId="{9662772E-EA85-445B-B255-F0FB347759DF}" destId="{E424CF72-ECED-4EBF-91A8-376FB830498F}" srcOrd="1" destOrd="0" parTransId="{03E7FA38-035A-47FB-9C0E-750E88AA1A2E}" sibTransId="{5BC0C5F7-E737-41F0-A5AF-EEE34583CA23}"/>
    <dgm:cxn modelId="{84645FED-CF8D-C347-A000-FDE185846936}" type="presOf" srcId="{977425D5-3290-4AB1-9BD3-9044B98526EA}" destId="{49E87D4B-D90D-9D49-965A-39660D48E9B7}" srcOrd="0" destOrd="0" presId="urn:microsoft.com/office/officeart/2005/8/layout/vList5"/>
    <dgm:cxn modelId="{10DE8BEF-1B17-458F-9B55-AA20134373C4}" srcId="{9662772E-EA85-445B-B255-F0FB347759DF}" destId="{977425D5-3290-4AB1-9BD3-9044B98526EA}" srcOrd="0" destOrd="0" parTransId="{AA414618-B294-485C-A380-DEFDF405F7C5}" sibTransId="{70C410D7-A163-4688-941D-BB55B628F96E}"/>
    <dgm:cxn modelId="{905AF2FB-10D8-EA40-94D7-A4FEEDF3D0EA}" type="presOf" srcId="{1310A72F-8334-40E3-8C08-C864A085B341}" destId="{D1FD7E39-74DF-8841-9FE1-3DE341A3B996}" srcOrd="0" destOrd="1" presId="urn:microsoft.com/office/officeart/2005/8/layout/vList5"/>
    <dgm:cxn modelId="{B02BEE82-6967-044C-97EE-13653C070F2E}" type="presParOf" srcId="{30130B4F-E114-5145-B5E3-C60E52CCE942}" destId="{1F30F806-2FF1-E946-8F1E-24D32E0097E9}" srcOrd="0" destOrd="0" presId="urn:microsoft.com/office/officeart/2005/8/layout/vList5"/>
    <dgm:cxn modelId="{ACE2160C-6F0F-0948-9AF7-A013FFECCE70}" type="presParOf" srcId="{1F30F806-2FF1-E946-8F1E-24D32E0097E9}" destId="{49E87D4B-D90D-9D49-965A-39660D48E9B7}" srcOrd="0" destOrd="0" presId="urn:microsoft.com/office/officeart/2005/8/layout/vList5"/>
    <dgm:cxn modelId="{A01180F0-8F2D-4949-816E-F84DB77D9A42}" type="presParOf" srcId="{30130B4F-E114-5145-B5E3-C60E52CCE942}" destId="{DC6BA22F-83E7-954F-9AC9-72E80ADA88F8}" srcOrd="1" destOrd="0" presId="urn:microsoft.com/office/officeart/2005/8/layout/vList5"/>
    <dgm:cxn modelId="{635405EC-631E-7449-AC5C-E4746C72A304}" type="presParOf" srcId="{30130B4F-E114-5145-B5E3-C60E52CCE942}" destId="{8D49D336-17E0-1947-906B-2D62811D1EBF}" srcOrd="2" destOrd="0" presId="urn:microsoft.com/office/officeart/2005/8/layout/vList5"/>
    <dgm:cxn modelId="{E65CA1F3-4FD0-9A49-A3A9-B1A72EA207FC}" type="presParOf" srcId="{8D49D336-17E0-1947-906B-2D62811D1EBF}" destId="{B2E63B22-AA08-D748-9C4D-DCC850E69DDC}" srcOrd="0" destOrd="0" presId="urn:microsoft.com/office/officeart/2005/8/layout/vList5"/>
    <dgm:cxn modelId="{F9A0FF2C-96C1-0543-81A4-6735483A3F04}" type="presParOf" srcId="{8D49D336-17E0-1947-906B-2D62811D1EBF}" destId="{D1FD7E39-74DF-8841-9FE1-3DE341A3B996}" srcOrd="1" destOrd="0" presId="urn:microsoft.com/office/officeart/2005/8/layout/vList5"/>
    <dgm:cxn modelId="{3683E7C0-0F47-FE46-9150-CA9BF9566449}" type="presParOf" srcId="{30130B4F-E114-5145-B5E3-C60E52CCE942}" destId="{456249EB-763B-ED4E-85BF-8260427DBB45}" srcOrd="3" destOrd="0" presId="urn:microsoft.com/office/officeart/2005/8/layout/vList5"/>
    <dgm:cxn modelId="{26A5CD53-AAB1-4548-BC5D-0BA421D33CF1}" type="presParOf" srcId="{30130B4F-E114-5145-B5E3-C60E52CCE942}" destId="{C2058E9F-81BD-A040-9550-7656454AB514}" srcOrd="4" destOrd="0" presId="urn:microsoft.com/office/officeart/2005/8/layout/vList5"/>
    <dgm:cxn modelId="{3FE4E0A1-4477-A44A-8EB0-93C9F6370A2E}" type="presParOf" srcId="{C2058E9F-81BD-A040-9550-7656454AB514}" destId="{5406C364-CBA7-B341-A698-2D7A766FE59A}" srcOrd="0" destOrd="0" presId="urn:microsoft.com/office/officeart/2005/8/layout/vList5"/>
    <dgm:cxn modelId="{E399AFC2-4EB7-F049-B307-736B9B8E3C10}" type="presParOf" srcId="{30130B4F-E114-5145-B5E3-C60E52CCE942}" destId="{DC8C711D-1B3C-C748-A718-72C40B07E745}" srcOrd="5" destOrd="0" presId="urn:microsoft.com/office/officeart/2005/8/layout/vList5"/>
    <dgm:cxn modelId="{9B3D8820-4137-1541-9746-6FD78C471C2B}" type="presParOf" srcId="{30130B4F-E114-5145-B5E3-C60E52CCE942}" destId="{F2AD8ABE-84A2-054D-95D1-C72E3407789B}" srcOrd="6" destOrd="0" presId="urn:microsoft.com/office/officeart/2005/8/layout/vList5"/>
    <dgm:cxn modelId="{789E58BF-70DE-F84F-9E46-55AF7BBCA70C}" type="presParOf" srcId="{F2AD8ABE-84A2-054D-95D1-C72E3407789B}" destId="{1CEB8259-2EA8-2A4D-B527-C5821E561B4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4F8E4F-536A-40C3-A305-1B5CFD23E146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407F839-B3AF-4418-9D08-23A8A3741E1B}">
      <dgm:prSet/>
      <dgm:spPr/>
      <dgm:t>
        <a:bodyPr/>
        <a:lstStyle/>
        <a:p>
          <a:r>
            <a:rPr lang="en-US" dirty="0"/>
            <a:t>1. LSTM prediction.</a:t>
          </a:r>
        </a:p>
      </dgm:t>
    </dgm:pt>
    <dgm:pt modelId="{DF3F4DC0-E2D1-4524-A368-8D7CD453C1E5}" type="parTrans" cxnId="{B43B03E8-982B-4A27-9046-8367F8C83D82}">
      <dgm:prSet/>
      <dgm:spPr/>
      <dgm:t>
        <a:bodyPr/>
        <a:lstStyle/>
        <a:p>
          <a:endParaRPr lang="en-US"/>
        </a:p>
      </dgm:t>
    </dgm:pt>
    <dgm:pt modelId="{E02557AE-50F8-4D77-AF0D-73B90135CDA6}" type="sibTrans" cxnId="{B43B03E8-982B-4A27-9046-8367F8C83D8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C255F449-4B0B-4BB5-9057-355FD13C561E}">
      <dgm:prSet/>
      <dgm:spPr/>
      <dgm:t>
        <a:bodyPr/>
        <a:lstStyle/>
        <a:p>
          <a:r>
            <a:rPr lang="en-US" dirty="0"/>
            <a:t>2.Use outputs from stage 1 as inputs for stage 2</a:t>
          </a:r>
        </a:p>
      </dgm:t>
    </dgm:pt>
    <dgm:pt modelId="{B6CA5CB9-B118-4BE7-9A76-64713D85F197}" type="parTrans" cxnId="{83D313F1-FCC0-4E67-AED4-E126DED3B87E}">
      <dgm:prSet/>
      <dgm:spPr/>
      <dgm:t>
        <a:bodyPr/>
        <a:lstStyle/>
        <a:p>
          <a:endParaRPr lang="en-US"/>
        </a:p>
      </dgm:t>
    </dgm:pt>
    <dgm:pt modelId="{7380ED96-4741-46BE-AD2A-99B81B7440A8}" type="sibTrans" cxnId="{83D313F1-FCC0-4E67-AED4-E126DED3B87E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0A6D2776-F1A4-4A00-8950-DB8C47C43CE1}">
      <dgm:prSet/>
      <dgm:spPr/>
      <dgm:t>
        <a:bodyPr/>
        <a:lstStyle/>
        <a:p>
          <a:r>
            <a:rPr lang="en-US" dirty="0"/>
            <a:t>3. Save models</a:t>
          </a:r>
        </a:p>
      </dgm:t>
    </dgm:pt>
    <dgm:pt modelId="{DE951409-7313-43C6-A541-4A218E8CB2C7}" type="parTrans" cxnId="{D6F13BFC-5F5D-455C-A917-865980270A8D}">
      <dgm:prSet/>
      <dgm:spPr/>
      <dgm:t>
        <a:bodyPr/>
        <a:lstStyle/>
        <a:p>
          <a:endParaRPr lang="en-US"/>
        </a:p>
      </dgm:t>
    </dgm:pt>
    <dgm:pt modelId="{875EAE6A-4D59-48E2-AE00-396EA49F8C71}" type="sibTrans" cxnId="{D6F13BFC-5F5D-455C-A917-865980270A8D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8FEA37B2-3271-4411-8745-79C1F588B72F}">
      <dgm:prSet/>
      <dgm:spPr/>
      <dgm:t>
        <a:bodyPr/>
        <a:lstStyle/>
        <a:p>
          <a:r>
            <a:rPr lang="en-US" dirty="0"/>
            <a:t>4. Prediction</a:t>
          </a:r>
        </a:p>
      </dgm:t>
    </dgm:pt>
    <dgm:pt modelId="{73096F33-C1DA-4660-8C56-FB70116280D3}" type="parTrans" cxnId="{87986F23-D2A0-4005-A359-4E9C4449D778}">
      <dgm:prSet/>
      <dgm:spPr/>
      <dgm:t>
        <a:bodyPr/>
        <a:lstStyle/>
        <a:p>
          <a:endParaRPr lang="en-US"/>
        </a:p>
      </dgm:t>
    </dgm:pt>
    <dgm:pt modelId="{0A8B0E4B-E35D-462F-A4C8-08E458843BF3}" type="sibTrans" cxnId="{87986F23-D2A0-4005-A359-4E9C4449D778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60AA191C-B785-2446-9B37-2B9E3378B71F}" type="pres">
      <dgm:prSet presAssocID="{634F8E4F-536A-40C3-A305-1B5CFD23E146}" presName="linearFlow" presStyleCnt="0">
        <dgm:presLayoutVars>
          <dgm:dir/>
          <dgm:animLvl val="lvl"/>
          <dgm:resizeHandles val="exact"/>
        </dgm:presLayoutVars>
      </dgm:prSet>
      <dgm:spPr/>
    </dgm:pt>
    <dgm:pt modelId="{F6F890B5-E3B1-5846-A7C4-7A3BB560F9CD}" type="pres">
      <dgm:prSet presAssocID="{0407F839-B3AF-4418-9D08-23A8A3741E1B}" presName="compositeNode" presStyleCnt="0"/>
      <dgm:spPr/>
    </dgm:pt>
    <dgm:pt modelId="{FA9A4400-EF1B-7143-AFE7-2410220FF6FA}" type="pres">
      <dgm:prSet presAssocID="{0407F839-B3AF-4418-9D08-23A8A3741E1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8ADA98A6-CF77-0C4B-8210-42A233A3572E}" type="pres">
      <dgm:prSet presAssocID="{0407F839-B3AF-4418-9D08-23A8A3741E1B}" presName="parSh" presStyleCnt="0"/>
      <dgm:spPr/>
    </dgm:pt>
    <dgm:pt modelId="{A50F4DAB-4864-E042-9D95-5F7888867BC1}" type="pres">
      <dgm:prSet presAssocID="{0407F839-B3AF-4418-9D08-23A8A3741E1B}" presName="lineNode" presStyleLbl="alignAccFollowNode1" presStyleIdx="0" presStyleCnt="12"/>
      <dgm:spPr/>
    </dgm:pt>
    <dgm:pt modelId="{57676F79-66CC-9742-8E4C-6A0C73E56493}" type="pres">
      <dgm:prSet presAssocID="{0407F839-B3AF-4418-9D08-23A8A3741E1B}" presName="lineArrowNode" presStyleLbl="alignAccFollowNode1" presStyleIdx="1" presStyleCnt="12"/>
      <dgm:spPr/>
    </dgm:pt>
    <dgm:pt modelId="{1789D1D5-B906-9742-81AC-F24472EF6F7D}" type="pres">
      <dgm:prSet presAssocID="{E02557AE-50F8-4D77-AF0D-73B90135CDA6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9843ECA3-003F-2F42-B4C3-0FF61C2AD989}" type="pres">
      <dgm:prSet presAssocID="{E02557AE-50F8-4D77-AF0D-73B90135CDA6}" presName="spacerBetweenCircleAndCallout" presStyleCnt="0">
        <dgm:presLayoutVars/>
      </dgm:prSet>
      <dgm:spPr/>
    </dgm:pt>
    <dgm:pt modelId="{26CF7A44-284C-6F4D-A65B-84ED7F97878D}" type="pres">
      <dgm:prSet presAssocID="{0407F839-B3AF-4418-9D08-23A8A3741E1B}" presName="nodeText" presStyleLbl="alignAccFollowNode1" presStyleIdx="2" presStyleCnt="12">
        <dgm:presLayoutVars>
          <dgm:bulletEnabled val="1"/>
        </dgm:presLayoutVars>
      </dgm:prSet>
      <dgm:spPr/>
    </dgm:pt>
    <dgm:pt modelId="{3179362B-0112-BB45-AD83-0D7596F728BC}" type="pres">
      <dgm:prSet presAssocID="{E02557AE-50F8-4D77-AF0D-73B90135CDA6}" presName="sibTransComposite" presStyleCnt="0"/>
      <dgm:spPr/>
    </dgm:pt>
    <dgm:pt modelId="{44D80A40-8C44-C343-A584-895AE29FF048}" type="pres">
      <dgm:prSet presAssocID="{C255F449-4B0B-4BB5-9057-355FD13C561E}" presName="compositeNode" presStyleCnt="0"/>
      <dgm:spPr/>
    </dgm:pt>
    <dgm:pt modelId="{BC1717D1-7CEB-3C43-A5D2-7FA489730E46}" type="pres">
      <dgm:prSet presAssocID="{C255F449-4B0B-4BB5-9057-355FD13C561E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3EF2DC3-7884-C34D-BD77-4D564044F19A}" type="pres">
      <dgm:prSet presAssocID="{C255F449-4B0B-4BB5-9057-355FD13C561E}" presName="parSh" presStyleCnt="0"/>
      <dgm:spPr/>
    </dgm:pt>
    <dgm:pt modelId="{A711CE14-C8BF-0648-866C-4DE17C418577}" type="pres">
      <dgm:prSet presAssocID="{C255F449-4B0B-4BB5-9057-355FD13C561E}" presName="lineNode" presStyleLbl="alignAccFollowNode1" presStyleIdx="3" presStyleCnt="12"/>
      <dgm:spPr/>
    </dgm:pt>
    <dgm:pt modelId="{8AFFC471-12A9-7E46-9E16-EA9CF9B068B6}" type="pres">
      <dgm:prSet presAssocID="{C255F449-4B0B-4BB5-9057-355FD13C561E}" presName="lineArrowNode" presStyleLbl="alignAccFollowNode1" presStyleIdx="4" presStyleCnt="12"/>
      <dgm:spPr/>
    </dgm:pt>
    <dgm:pt modelId="{4F9719B7-1F5E-2C4D-82BB-F00A03C3C3D2}" type="pres">
      <dgm:prSet presAssocID="{7380ED96-4741-46BE-AD2A-99B81B7440A8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6B018A5A-19E0-2E49-AE9D-18F436C0B09F}" type="pres">
      <dgm:prSet presAssocID="{7380ED96-4741-46BE-AD2A-99B81B7440A8}" presName="spacerBetweenCircleAndCallout" presStyleCnt="0">
        <dgm:presLayoutVars/>
      </dgm:prSet>
      <dgm:spPr/>
    </dgm:pt>
    <dgm:pt modelId="{0B8C6C4B-96EA-0948-8A16-8A0A6FE724C9}" type="pres">
      <dgm:prSet presAssocID="{C255F449-4B0B-4BB5-9057-355FD13C561E}" presName="nodeText" presStyleLbl="alignAccFollowNode1" presStyleIdx="5" presStyleCnt="12">
        <dgm:presLayoutVars>
          <dgm:bulletEnabled val="1"/>
        </dgm:presLayoutVars>
      </dgm:prSet>
      <dgm:spPr/>
    </dgm:pt>
    <dgm:pt modelId="{B17A9C9C-3158-0D4D-9E7B-FD6675311123}" type="pres">
      <dgm:prSet presAssocID="{7380ED96-4741-46BE-AD2A-99B81B7440A8}" presName="sibTransComposite" presStyleCnt="0"/>
      <dgm:spPr/>
    </dgm:pt>
    <dgm:pt modelId="{A2D6A956-736D-D442-A820-A682012DAA1C}" type="pres">
      <dgm:prSet presAssocID="{0A6D2776-F1A4-4A00-8950-DB8C47C43CE1}" presName="compositeNode" presStyleCnt="0"/>
      <dgm:spPr/>
    </dgm:pt>
    <dgm:pt modelId="{E7ABA33C-E9F1-304A-9587-82002DBA24FC}" type="pres">
      <dgm:prSet presAssocID="{0A6D2776-F1A4-4A00-8950-DB8C47C43CE1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A2E0ABB-B612-4141-B3E7-16095DEC1C0F}" type="pres">
      <dgm:prSet presAssocID="{0A6D2776-F1A4-4A00-8950-DB8C47C43CE1}" presName="parSh" presStyleCnt="0"/>
      <dgm:spPr/>
    </dgm:pt>
    <dgm:pt modelId="{90048F29-3957-B94C-9D92-E556421BE89B}" type="pres">
      <dgm:prSet presAssocID="{0A6D2776-F1A4-4A00-8950-DB8C47C43CE1}" presName="lineNode" presStyleLbl="alignAccFollowNode1" presStyleIdx="6" presStyleCnt="12"/>
      <dgm:spPr/>
    </dgm:pt>
    <dgm:pt modelId="{ED35B627-D98C-C44A-9BE5-E0654123AB0E}" type="pres">
      <dgm:prSet presAssocID="{0A6D2776-F1A4-4A00-8950-DB8C47C43CE1}" presName="lineArrowNode" presStyleLbl="alignAccFollowNode1" presStyleIdx="7" presStyleCnt="12"/>
      <dgm:spPr/>
    </dgm:pt>
    <dgm:pt modelId="{E60E8DFC-E375-3542-9794-C3A65ABE58B6}" type="pres">
      <dgm:prSet presAssocID="{875EAE6A-4D59-48E2-AE00-396EA49F8C71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B2C60879-19C5-894A-B7B9-555671CFA649}" type="pres">
      <dgm:prSet presAssocID="{875EAE6A-4D59-48E2-AE00-396EA49F8C71}" presName="spacerBetweenCircleAndCallout" presStyleCnt="0">
        <dgm:presLayoutVars/>
      </dgm:prSet>
      <dgm:spPr/>
    </dgm:pt>
    <dgm:pt modelId="{BB80252E-F094-A84E-8309-1C3A306E4EC4}" type="pres">
      <dgm:prSet presAssocID="{0A6D2776-F1A4-4A00-8950-DB8C47C43CE1}" presName="nodeText" presStyleLbl="alignAccFollowNode1" presStyleIdx="8" presStyleCnt="12">
        <dgm:presLayoutVars>
          <dgm:bulletEnabled val="1"/>
        </dgm:presLayoutVars>
      </dgm:prSet>
      <dgm:spPr/>
    </dgm:pt>
    <dgm:pt modelId="{26A624C3-A5AC-464D-A499-AB74C2EC9D94}" type="pres">
      <dgm:prSet presAssocID="{875EAE6A-4D59-48E2-AE00-396EA49F8C71}" presName="sibTransComposite" presStyleCnt="0"/>
      <dgm:spPr/>
    </dgm:pt>
    <dgm:pt modelId="{03E7BAE9-8974-D14B-A165-82CBF669424D}" type="pres">
      <dgm:prSet presAssocID="{8FEA37B2-3271-4411-8745-79C1F588B72F}" presName="compositeNode" presStyleCnt="0"/>
      <dgm:spPr/>
    </dgm:pt>
    <dgm:pt modelId="{532A2238-EDC3-4847-A796-FF6C674E1604}" type="pres">
      <dgm:prSet presAssocID="{8FEA37B2-3271-4411-8745-79C1F588B72F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3C3E0BCE-BA22-404D-8413-F04B860B2DB6}" type="pres">
      <dgm:prSet presAssocID="{8FEA37B2-3271-4411-8745-79C1F588B72F}" presName="parSh" presStyleCnt="0"/>
      <dgm:spPr/>
    </dgm:pt>
    <dgm:pt modelId="{C7AE0221-1190-D14E-9BBF-C7250B6A5D46}" type="pres">
      <dgm:prSet presAssocID="{8FEA37B2-3271-4411-8745-79C1F588B72F}" presName="lineNode" presStyleLbl="alignAccFollowNode1" presStyleIdx="9" presStyleCnt="12"/>
      <dgm:spPr/>
    </dgm:pt>
    <dgm:pt modelId="{EF7CCCB8-C0D5-A442-B79E-4A7D21C7ECFE}" type="pres">
      <dgm:prSet presAssocID="{8FEA37B2-3271-4411-8745-79C1F588B72F}" presName="lineArrowNode" presStyleLbl="alignAccFollowNode1" presStyleIdx="10" presStyleCnt="12"/>
      <dgm:spPr/>
    </dgm:pt>
    <dgm:pt modelId="{CBA7CA6D-A18A-9941-BF0F-0379DB73B875}" type="pres">
      <dgm:prSet presAssocID="{0A8B0E4B-E35D-462F-A4C8-08E458843BF3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7DF18981-FA18-EE4C-AD1D-748C2848EB80}" type="pres">
      <dgm:prSet presAssocID="{0A8B0E4B-E35D-462F-A4C8-08E458843BF3}" presName="spacerBetweenCircleAndCallout" presStyleCnt="0">
        <dgm:presLayoutVars/>
      </dgm:prSet>
      <dgm:spPr/>
    </dgm:pt>
    <dgm:pt modelId="{6F869244-8855-6B44-82B9-6C4FA8367B44}" type="pres">
      <dgm:prSet presAssocID="{8FEA37B2-3271-4411-8745-79C1F588B72F}" presName="nodeText" presStyleLbl="alignAccFollowNode1" presStyleIdx="11" presStyleCnt="12">
        <dgm:presLayoutVars>
          <dgm:bulletEnabled val="1"/>
        </dgm:presLayoutVars>
      </dgm:prSet>
      <dgm:spPr/>
    </dgm:pt>
  </dgm:ptLst>
  <dgm:cxnLst>
    <dgm:cxn modelId="{87986F23-D2A0-4005-A359-4E9C4449D778}" srcId="{634F8E4F-536A-40C3-A305-1B5CFD23E146}" destId="{8FEA37B2-3271-4411-8745-79C1F588B72F}" srcOrd="3" destOrd="0" parTransId="{73096F33-C1DA-4660-8C56-FB70116280D3}" sibTransId="{0A8B0E4B-E35D-462F-A4C8-08E458843BF3}"/>
    <dgm:cxn modelId="{3740F032-B823-AA42-92F2-C5637942D9F2}" type="presOf" srcId="{875EAE6A-4D59-48E2-AE00-396EA49F8C71}" destId="{E60E8DFC-E375-3542-9794-C3A65ABE58B6}" srcOrd="0" destOrd="0" presId="urn:microsoft.com/office/officeart/2016/7/layout/LinearArrowProcessNumbered"/>
    <dgm:cxn modelId="{1F2E5134-AD7B-F144-9166-3A24AE84FA9C}" type="presOf" srcId="{7380ED96-4741-46BE-AD2A-99B81B7440A8}" destId="{4F9719B7-1F5E-2C4D-82BB-F00A03C3C3D2}" srcOrd="0" destOrd="0" presId="urn:microsoft.com/office/officeart/2016/7/layout/LinearArrowProcessNumbered"/>
    <dgm:cxn modelId="{6881B939-11E1-4F4E-AA4F-6B0692D60336}" type="presOf" srcId="{0A8B0E4B-E35D-462F-A4C8-08E458843BF3}" destId="{CBA7CA6D-A18A-9941-BF0F-0379DB73B875}" srcOrd="0" destOrd="0" presId="urn:microsoft.com/office/officeart/2016/7/layout/LinearArrowProcessNumbered"/>
    <dgm:cxn modelId="{FE27EC5D-2F75-F14E-B478-4E8011D356CB}" type="presOf" srcId="{0407F839-B3AF-4418-9D08-23A8A3741E1B}" destId="{26CF7A44-284C-6F4D-A65B-84ED7F97878D}" srcOrd="0" destOrd="0" presId="urn:microsoft.com/office/officeart/2016/7/layout/LinearArrowProcessNumbered"/>
    <dgm:cxn modelId="{2FDC0882-B10F-0944-86A3-0D8E7E4724E9}" type="presOf" srcId="{8FEA37B2-3271-4411-8745-79C1F588B72F}" destId="{6F869244-8855-6B44-82B9-6C4FA8367B44}" srcOrd="0" destOrd="0" presId="urn:microsoft.com/office/officeart/2016/7/layout/LinearArrowProcessNumbered"/>
    <dgm:cxn modelId="{EAE06896-BF1A-D547-A38C-8633C2F9D2C7}" type="presOf" srcId="{634F8E4F-536A-40C3-A305-1B5CFD23E146}" destId="{60AA191C-B785-2446-9B37-2B9E3378B71F}" srcOrd="0" destOrd="0" presId="urn:microsoft.com/office/officeart/2016/7/layout/LinearArrowProcessNumbered"/>
    <dgm:cxn modelId="{4BAA7DB1-E2D8-F14F-93CD-DEC33FD848F1}" type="presOf" srcId="{C255F449-4B0B-4BB5-9057-355FD13C561E}" destId="{0B8C6C4B-96EA-0948-8A16-8A0A6FE724C9}" srcOrd="0" destOrd="0" presId="urn:microsoft.com/office/officeart/2016/7/layout/LinearArrowProcessNumbered"/>
    <dgm:cxn modelId="{D86453CF-B1BC-0143-BD08-C8AA7576B8C1}" type="presOf" srcId="{0A6D2776-F1A4-4A00-8950-DB8C47C43CE1}" destId="{BB80252E-F094-A84E-8309-1C3A306E4EC4}" srcOrd="0" destOrd="0" presId="urn:microsoft.com/office/officeart/2016/7/layout/LinearArrowProcessNumbered"/>
    <dgm:cxn modelId="{B95284DA-ACF1-094F-812E-0512A8A3FB86}" type="presOf" srcId="{E02557AE-50F8-4D77-AF0D-73B90135CDA6}" destId="{1789D1D5-B906-9742-81AC-F24472EF6F7D}" srcOrd="0" destOrd="0" presId="urn:microsoft.com/office/officeart/2016/7/layout/LinearArrowProcessNumbered"/>
    <dgm:cxn modelId="{B43B03E8-982B-4A27-9046-8367F8C83D82}" srcId="{634F8E4F-536A-40C3-A305-1B5CFD23E146}" destId="{0407F839-B3AF-4418-9D08-23A8A3741E1B}" srcOrd="0" destOrd="0" parTransId="{DF3F4DC0-E2D1-4524-A368-8D7CD453C1E5}" sibTransId="{E02557AE-50F8-4D77-AF0D-73B90135CDA6}"/>
    <dgm:cxn modelId="{83D313F1-FCC0-4E67-AED4-E126DED3B87E}" srcId="{634F8E4F-536A-40C3-A305-1B5CFD23E146}" destId="{C255F449-4B0B-4BB5-9057-355FD13C561E}" srcOrd="1" destOrd="0" parTransId="{B6CA5CB9-B118-4BE7-9A76-64713D85F197}" sibTransId="{7380ED96-4741-46BE-AD2A-99B81B7440A8}"/>
    <dgm:cxn modelId="{D6F13BFC-5F5D-455C-A917-865980270A8D}" srcId="{634F8E4F-536A-40C3-A305-1B5CFD23E146}" destId="{0A6D2776-F1A4-4A00-8950-DB8C47C43CE1}" srcOrd="2" destOrd="0" parTransId="{DE951409-7313-43C6-A541-4A218E8CB2C7}" sibTransId="{875EAE6A-4D59-48E2-AE00-396EA49F8C71}"/>
    <dgm:cxn modelId="{969F5D8C-CDC4-AD4A-BC0E-D70DA1E901A0}" type="presParOf" srcId="{60AA191C-B785-2446-9B37-2B9E3378B71F}" destId="{F6F890B5-E3B1-5846-A7C4-7A3BB560F9CD}" srcOrd="0" destOrd="0" presId="urn:microsoft.com/office/officeart/2016/7/layout/LinearArrowProcessNumbered"/>
    <dgm:cxn modelId="{C3029554-A7F7-5940-93DE-80FFE58B6B34}" type="presParOf" srcId="{F6F890B5-E3B1-5846-A7C4-7A3BB560F9CD}" destId="{FA9A4400-EF1B-7143-AFE7-2410220FF6FA}" srcOrd="0" destOrd="0" presId="urn:microsoft.com/office/officeart/2016/7/layout/LinearArrowProcessNumbered"/>
    <dgm:cxn modelId="{18CA46CB-3ADF-464A-AE5E-FFFD2470FAC1}" type="presParOf" srcId="{F6F890B5-E3B1-5846-A7C4-7A3BB560F9CD}" destId="{8ADA98A6-CF77-0C4B-8210-42A233A3572E}" srcOrd="1" destOrd="0" presId="urn:microsoft.com/office/officeart/2016/7/layout/LinearArrowProcessNumbered"/>
    <dgm:cxn modelId="{C0EF1949-AEAD-114A-B322-6E2A43CE6DF9}" type="presParOf" srcId="{8ADA98A6-CF77-0C4B-8210-42A233A3572E}" destId="{A50F4DAB-4864-E042-9D95-5F7888867BC1}" srcOrd="0" destOrd="0" presId="urn:microsoft.com/office/officeart/2016/7/layout/LinearArrowProcessNumbered"/>
    <dgm:cxn modelId="{C13A8ED0-A435-4F45-A92C-D49B15C62ABD}" type="presParOf" srcId="{8ADA98A6-CF77-0C4B-8210-42A233A3572E}" destId="{57676F79-66CC-9742-8E4C-6A0C73E56493}" srcOrd="1" destOrd="0" presId="urn:microsoft.com/office/officeart/2016/7/layout/LinearArrowProcessNumbered"/>
    <dgm:cxn modelId="{B276A330-DD66-E94A-88AA-D320779E2F66}" type="presParOf" srcId="{8ADA98A6-CF77-0C4B-8210-42A233A3572E}" destId="{1789D1D5-B906-9742-81AC-F24472EF6F7D}" srcOrd="2" destOrd="0" presId="urn:microsoft.com/office/officeart/2016/7/layout/LinearArrowProcessNumbered"/>
    <dgm:cxn modelId="{2D062CCD-A803-8243-A886-7F9E070D5203}" type="presParOf" srcId="{8ADA98A6-CF77-0C4B-8210-42A233A3572E}" destId="{9843ECA3-003F-2F42-B4C3-0FF61C2AD989}" srcOrd="3" destOrd="0" presId="urn:microsoft.com/office/officeart/2016/7/layout/LinearArrowProcessNumbered"/>
    <dgm:cxn modelId="{7E018B8D-BEC5-2142-B5E6-9A926D21BC69}" type="presParOf" srcId="{F6F890B5-E3B1-5846-A7C4-7A3BB560F9CD}" destId="{26CF7A44-284C-6F4D-A65B-84ED7F97878D}" srcOrd="2" destOrd="0" presId="urn:microsoft.com/office/officeart/2016/7/layout/LinearArrowProcessNumbered"/>
    <dgm:cxn modelId="{4C253224-31A4-E04B-8AAA-9DD9A90B1F53}" type="presParOf" srcId="{60AA191C-B785-2446-9B37-2B9E3378B71F}" destId="{3179362B-0112-BB45-AD83-0D7596F728BC}" srcOrd="1" destOrd="0" presId="urn:microsoft.com/office/officeart/2016/7/layout/LinearArrowProcessNumbered"/>
    <dgm:cxn modelId="{F7BE166C-9BD9-544E-A098-CFE55E7AFD70}" type="presParOf" srcId="{60AA191C-B785-2446-9B37-2B9E3378B71F}" destId="{44D80A40-8C44-C343-A584-895AE29FF048}" srcOrd="2" destOrd="0" presId="urn:microsoft.com/office/officeart/2016/7/layout/LinearArrowProcessNumbered"/>
    <dgm:cxn modelId="{45480176-897E-D344-BAA6-7592AC483215}" type="presParOf" srcId="{44D80A40-8C44-C343-A584-895AE29FF048}" destId="{BC1717D1-7CEB-3C43-A5D2-7FA489730E46}" srcOrd="0" destOrd="0" presId="urn:microsoft.com/office/officeart/2016/7/layout/LinearArrowProcessNumbered"/>
    <dgm:cxn modelId="{B31DB9B6-5B26-F344-AE23-A86EFA76D96B}" type="presParOf" srcId="{44D80A40-8C44-C343-A584-895AE29FF048}" destId="{C3EF2DC3-7884-C34D-BD77-4D564044F19A}" srcOrd="1" destOrd="0" presId="urn:microsoft.com/office/officeart/2016/7/layout/LinearArrowProcessNumbered"/>
    <dgm:cxn modelId="{386E191F-0D8C-AF4A-A94C-AD84E6ED03F9}" type="presParOf" srcId="{C3EF2DC3-7884-C34D-BD77-4D564044F19A}" destId="{A711CE14-C8BF-0648-866C-4DE17C418577}" srcOrd="0" destOrd="0" presId="urn:microsoft.com/office/officeart/2016/7/layout/LinearArrowProcessNumbered"/>
    <dgm:cxn modelId="{5B299B45-2F64-5C45-AB06-45BDC788B070}" type="presParOf" srcId="{C3EF2DC3-7884-C34D-BD77-4D564044F19A}" destId="{8AFFC471-12A9-7E46-9E16-EA9CF9B068B6}" srcOrd="1" destOrd="0" presId="urn:microsoft.com/office/officeart/2016/7/layout/LinearArrowProcessNumbered"/>
    <dgm:cxn modelId="{DC1D2893-BC44-4142-9826-E7F789F3FFF9}" type="presParOf" srcId="{C3EF2DC3-7884-C34D-BD77-4D564044F19A}" destId="{4F9719B7-1F5E-2C4D-82BB-F00A03C3C3D2}" srcOrd="2" destOrd="0" presId="urn:microsoft.com/office/officeart/2016/7/layout/LinearArrowProcessNumbered"/>
    <dgm:cxn modelId="{609C516A-2B35-C746-A4BA-19B94CAB2608}" type="presParOf" srcId="{C3EF2DC3-7884-C34D-BD77-4D564044F19A}" destId="{6B018A5A-19E0-2E49-AE9D-18F436C0B09F}" srcOrd="3" destOrd="0" presId="urn:microsoft.com/office/officeart/2016/7/layout/LinearArrowProcessNumbered"/>
    <dgm:cxn modelId="{B0D2952D-6F48-A84B-A1B8-2D8DF31BE1CA}" type="presParOf" srcId="{44D80A40-8C44-C343-A584-895AE29FF048}" destId="{0B8C6C4B-96EA-0948-8A16-8A0A6FE724C9}" srcOrd="2" destOrd="0" presId="urn:microsoft.com/office/officeart/2016/7/layout/LinearArrowProcessNumbered"/>
    <dgm:cxn modelId="{EDD02F72-F736-AD4D-A719-EAD2EDC9294A}" type="presParOf" srcId="{60AA191C-B785-2446-9B37-2B9E3378B71F}" destId="{B17A9C9C-3158-0D4D-9E7B-FD6675311123}" srcOrd="3" destOrd="0" presId="urn:microsoft.com/office/officeart/2016/7/layout/LinearArrowProcessNumbered"/>
    <dgm:cxn modelId="{FB54E093-2882-8040-9EC1-F80BADBE93F2}" type="presParOf" srcId="{60AA191C-B785-2446-9B37-2B9E3378B71F}" destId="{A2D6A956-736D-D442-A820-A682012DAA1C}" srcOrd="4" destOrd="0" presId="urn:microsoft.com/office/officeart/2016/7/layout/LinearArrowProcessNumbered"/>
    <dgm:cxn modelId="{CA8D4BD1-1153-8C4C-9F39-EC24345BC4F6}" type="presParOf" srcId="{A2D6A956-736D-D442-A820-A682012DAA1C}" destId="{E7ABA33C-E9F1-304A-9587-82002DBA24FC}" srcOrd="0" destOrd="0" presId="urn:microsoft.com/office/officeart/2016/7/layout/LinearArrowProcessNumbered"/>
    <dgm:cxn modelId="{B4E3C4A5-0B40-4242-8CAB-FDCBC75E6890}" type="presParOf" srcId="{A2D6A956-736D-D442-A820-A682012DAA1C}" destId="{9A2E0ABB-B612-4141-B3E7-16095DEC1C0F}" srcOrd="1" destOrd="0" presId="urn:microsoft.com/office/officeart/2016/7/layout/LinearArrowProcessNumbered"/>
    <dgm:cxn modelId="{A1B842BE-1375-B640-A7FE-0D4D6F23CF5C}" type="presParOf" srcId="{9A2E0ABB-B612-4141-B3E7-16095DEC1C0F}" destId="{90048F29-3957-B94C-9D92-E556421BE89B}" srcOrd="0" destOrd="0" presId="urn:microsoft.com/office/officeart/2016/7/layout/LinearArrowProcessNumbered"/>
    <dgm:cxn modelId="{8A02F358-0121-5A46-81AE-8B8394C622C7}" type="presParOf" srcId="{9A2E0ABB-B612-4141-B3E7-16095DEC1C0F}" destId="{ED35B627-D98C-C44A-9BE5-E0654123AB0E}" srcOrd="1" destOrd="0" presId="urn:microsoft.com/office/officeart/2016/7/layout/LinearArrowProcessNumbered"/>
    <dgm:cxn modelId="{B917A62F-8B55-9941-8E25-2765F958C33A}" type="presParOf" srcId="{9A2E0ABB-B612-4141-B3E7-16095DEC1C0F}" destId="{E60E8DFC-E375-3542-9794-C3A65ABE58B6}" srcOrd="2" destOrd="0" presId="urn:microsoft.com/office/officeart/2016/7/layout/LinearArrowProcessNumbered"/>
    <dgm:cxn modelId="{A1378577-75BB-344C-872D-EAB6461977AF}" type="presParOf" srcId="{9A2E0ABB-B612-4141-B3E7-16095DEC1C0F}" destId="{B2C60879-19C5-894A-B7B9-555671CFA649}" srcOrd="3" destOrd="0" presId="urn:microsoft.com/office/officeart/2016/7/layout/LinearArrowProcessNumbered"/>
    <dgm:cxn modelId="{F291F5D3-0B3D-AA47-BFB5-EF16F6539711}" type="presParOf" srcId="{A2D6A956-736D-D442-A820-A682012DAA1C}" destId="{BB80252E-F094-A84E-8309-1C3A306E4EC4}" srcOrd="2" destOrd="0" presId="urn:microsoft.com/office/officeart/2016/7/layout/LinearArrowProcessNumbered"/>
    <dgm:cxn modelId="{D163417B-BB29-464E-A9A2-FE1EA5024E52}" type="presParOf" srcId="{60AA191C-B785-2446-9B37-2B9E3378B71F}" destId="{26A624C3-A5AC-464D-A499-AB74C2EC9D94}" srcOrd="5" destOrd="0" presId="urn:microsoft.com/office/officeart/2016/7/layout/LinearArrowProcessNumbered"/>
    <dgm:cxn modelId="{D713A5B2-AAD1-D44A-8EC3-2C70D90B5A35}" type="presParOf" srcId="{60AA191C-B785-2446-9B37-2B9E3378B71F}" destId="{03E7BAE9-8974-D14B-A165-82CBF669424D}" srcOrd="6" destOrd="0" presId="urn:microsoft.com/office/officeart/2016/7/layout/LinearArrowProcessNumbered"/>
    <dgm:cxn modelId="{17D47C53-2333-4547-A2D5-6D89ABBCBB51}" type="presParOf" srcId="{03E7BAE9-8974-D14B-A165-82CBF669424D}" destId="{532A2238-EDC3-4847-A796-FF6C674E1604}" srcOrd="0" destOrd="0" presId="urn:microsoft.com/office/officeart/2016/7/layout/LinearArrowProcessNumbered"/>
    <dgm:cxn modelId="{E43957A4-52A1-2F48-BD8C-9714B99B84A0}" type="presParOf" srcId="{03E7BAE9-8974-D14B-A165-82CBF669424D}" destId="{3C3E0BCE-BA22-404D-8413-F04B860B2DB6}" srcOrd="1" destOrd="0" presId="urn:microsoft.com/office/officeart/2016/7/layout/LinearArrowProcessNumbered"/>
    <dgm:cxn modelId="{336E6B42-D564-FB4F-9F5D-B87E2DDA6DB5}" type="presParOf" srcId="{3C3E0BCE-BA22-404D-8413-F04B860B2DB6}" destId="{C7AE0221-1190-D14E-9BBF-C7250B6A5D46}" srcOrd="0" destOrd="0" presId="urn:microsoft.com/office/officeart/2016/7/layout/LinearArrowProcessNumbered"/>
    <dgm:cxn modelId="{7583EF9F-05BD-C045-8B60-2EA3B4A2D311}" type="presParOf" srcId="{3C3E0BCE-BA22-404D-8413-F04B860B2DB6}" destId="{EF7CCCB8-C0D5-A442-B79E-4A7D21C7ECFE}" srcOrd="1" destOrd="0" presId="urn:microsoft.com/office/officeart/2016/7/layout/LinearArrowProcessNumbered"/>
    <dgm:cxn modelId="{0EEBE49A-AF54-FD4B-AC67-6CE81B92EE84}" type="presParOf" srcId="{3C3E0BCE-BA22-404D-8413-F04B860B2DB6}" destId="{CBA7CA6D-A18A-9941-BF0F-0379DB73B875}" srcOrd="2" destOrd="0" presId="urn:microsoft.com/office/officeart/2016/7/layout/LinearArrowProcessNumbered"/>
    <dgm:cxn modelId="{B76EAC71-0809-8A4F-ACF0-460D39CB66D2}" type="presParOf" srcId="{3C3E0BCE-BA22-404D-8413-F04B860B2DB6}" destId="{7DF18981-FA18-EE4C-AD1D-748C2848EB80}" srcOrd="3" destOrd="0" presId="urn:microsoft.com/office/officeart/2016/7/layout/LinearArrowProcessNumbered"/>
    <dgm:cxn modelId="{5734EC30-1D5B-D94E-92F8-3194F9C83364}" type="presParOf" srcId="{03E7BAE9-8974-D14B-A165-82CBF669424D}" destId="{6F869244-8855-6B44-82B9-6C4FA8367B44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65101C-B80A-4941-86B7-3EC93B3F25F8}">
      <dsp:nvSpPr>
        <dsp:cNvPr id="0" name=""/>
        <dsp:cNvSpPr/>
      </dsp:nvSpPr>
      <dsp:spPr>
        <a:xfrm>
          <a:off x="310319" y="583"/>
          <a:ext cx="7266061" cy="10955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Design a deep-learning-based framework for portfolio optimization and predictive trading.</a:t>
          </a:r>
        </a:p>
      </dsp:txBody>
      <dsp:txXfrm>
        <a:off x="342408" y="32672"/>
        <a:ext cx="7201883" cy="1031412"/>
      </dsp:txXfrm>
    </dsp:sp>
    <dsp:sp modelId="{821FC27A-DBFE-FE4F-AA89-8CC095401F91}">
      <dsp:nvSpPr>
        <dsp:cNvPr id="0" name=""/>
        <dsp:cNvSpPr/>
      </dsp:nvSpPr>
      <dsp:spPr>
        <a:xfrm>
          <a:off x="310319" y="2122074"/>
          <a:ext cx="2830069" cy="14150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Predict buy/sell signals and optimal entry prices using hybrid models:</a:t>
          </a:r>
        </a:p>
      </dsp:txBody>
      <dsp:txXfrm>
        <a:off x="351764" y="2163519"/>
        <a:ext cx="2747179" cy="1332144"/>
      </dsp:txXfrm>
    </dsp:sp>
    <dsp:sp modelId="{FA261B8D-575C-E046-97C6-F7961762ADCC}">
      <dsp:nvSpPr>
        <dsp:cNvPr id="0" name=""/>
        <dsp:cNvSpPr/>
      </dsp:nvSpPr>
      <dsp:spPr>
        <a:xfrm rot="19457599">
          <a:off x="3009354" y="2393501"/>
          <a:ext cx="1394096" cy="58535"/>
        </a:xfrm>
        <a:custGeom>
          <a:avLst/>
          <a:gdLst/>
          <a:ahLst/>
          <a:cxnLst/>
          <a:rect l="0" t="0" r="0" b="0"/>
          <a:pathLst>
            <a:path>
              <a:moveTo>
                <a:pt x="0" y="29267"/>
              </a:moveTo>
              <a:lnTo>
                <a:pt x="1394096" y="2926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71550" y="2387917"/>
        <a:ext cx="69704" cy="69704"/>
      </dsp:txXfrm>
    </dsp:sp>
    <dsp:sp modelId="{2A0E6C9F-3266-1041-8A77-2723D3F8B581}">
      <dsp:nvSpPr>
        <dsp:cNvPr id="0" name=""/>
        <dsp:cNvSpPr/>
      </dsp:nvSpPr>
      <dsp:spPr>
        <a:xfrm>
          <a:off x="4272416" y="1308429"/>
          <a:ext cx="2830069" cy="14150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Stage 1: LSTM for price forecasting</a:t>
          </a:r>
        </a:p>
      </dsp:txBody>
      <dsp:txXfrm>
        <a:off x="4313861" y="1349874"/>
        <a:ext cx="2747179" cy="1332144"/>
      </dsp:txXfrm>
    </dsp:sp>
    <dsp:sp modelId="{7EC2F213-D0CC-0142-BA30-33C2253A898E}">
      <dsp:nvSpPr>
        <dsp:cNvPr id="0" name=""/>
        <dsp:cNvSpPr/>
      </dsp:nvSpPr>
      <dsp:spPr>
        <a:xfrm rot="2142401">
          <a:off x="3009354" y="3207146"/>
          <a:ext cx="1394096" cy="58535"/>
        </a:xfrm>
        <a:custGeom>
          <a:avLst/>
          <a:gdLst/>
          <a:ahLst/>
          <a:cxnLst/>
          <a:rect l="0" t="0" r="0" b="0"/>
          <a:pathLst>
            <a:path>
              <a:moveTo>
                <a:pt x="0" y="29267"/>
              </a:moveTo>
              <a:lnTo>
                <a:pt x="1394096" y="29267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71550" y="3201561"/>
        <a:ext cx="69704" cy="69704"/>
      </dsp:txXfrm>
    </dsp:sp>
    <dsp:sp modelId="{01B0D0E5-2D4F-2D4E-A719-98DE15763B7F}">
      <dsp:nvSpPr>
        <dsp:cNvPr id="0" name=""/>
        <dsp:cNvSpPr/>
      </dsp:nvSpPr>
      <dsp:spPr>
        <a:xfrm>
          <a:off x="4272416" y="2935719"/>
          <a:ext cx="2830069" cy="14150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Stage 2: CNN + SVM for decision classification</a:t>
          </a:r>
        </a:p>
      </dsp:txBody>
      <dsp:txXfrm>
        <a:off x="4313861" y="2977164"/>
        <a:ext cx="2747179" cy="133214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E87D4B-D90D-9D49-965A-39660D48E9B7}">
      <dsp:nvSpPr>
        <dsp:cNvPr id="0" name=""/>
        <dsp:cNvSpPr/>
      </dsp:nvSpPr>
      <dsp:spPr>
        <a:xfrm>
          <a:off x="0" y="2177"/>
          <a:ext cx="2839211" cy="104746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Data: S&amp;P 500 (Top 7 / Bottom 7) vs. VOO benchmark (2017–2025).</a:t>
          </a:r>
        </a:p>
      </dsp:txBody>
      <dsp:txXfrm>
        <a:off x="51133" y="53310"/>
        <a:ext cx="2736945" cy="945199"/>
      </dsp:txXfrm>
    </dsp:sp>
    <dsp:sp modelId="{D1FD7E39-74DF-8841-9FE1-3DE341A3B996}">
      <dsp:nvSpPr>
        <dsp:cNvPr id="0" name=""/>
        <dsp:cNvSpPr/>
      </dsp:nvSpPr>
      <dsp:spPr>
        <a:xfrm rot="5400000">
          <a:off x="4943969" y="-897994"/>
          <a:ext cx="837972" cy="5047488"/>
        </a:xfrm>
        <a:prstGeom prst="round2Same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Period: Jan 2017 – Sept 2025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Features: OHLCV</a:t>
          </a:r>
        </a:p>
      </dsp:txBody>
      <dsp:txXfrm rot="-5400000">
        <a:off x="2839211" y="1247670"/>
        <a:ext cx="5006582" cy="756160"/>
      </dsp:txXfrm>
    </dsp:sp>
    <dsp:sp modelId="{B2E63B22-AA08-D748-9C4D-DCC850E69DDC}">
      <dsp:nvSpPr>
        <dsp:cNvPr id="0" name=""/>
        <dsp:cNvSpPr/>
      </dsp:nvSpPr>
      <dsp:spPr>
        <a:xfrm>
          <a:off x="0" y="1102016"/>
          <a:ext cx="2839211" cy="104746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Source: Yahoo Finance (</a:t>
          </a:r>
          <a:r>
            <a:rPr lang="en-US" sz="1800" kern="1200" dirty="0" err="1"/>
            <a:t>yfinance</a:t>
          </a:r>
          <a:r>
            <a:rPr lang="en-US" sz="1800" kern="1200" dirty="0"/>
            <a:t> API)</a:t>
          </a:r>
        </a:p>
      </dsp:txBody>
      <dsp:txXfrm>
        <a:off x="51133" y="1153149"/>
        <a:ext cx="2736945" cy="945199"/>
      </dsp:txXfrm>
    </dsp:sp>
    <dsp:sp modelId="{5406C364-CBA7-B341-A698-2D7A766FE59A}">
      <dsp:nvSpPr>
        <dsp:cNvPr id="0" name=""/>
        <dsp:cNvSpPr/>
      </dsp:nvSpPr>
      <dsp:spPr>
        <a:xfrm>
          <a:off x="0" y="2201855"/>
          <a:ext cx="2839211" cy="104746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Cleaning: Removed missing entries, non-trading days</a:t>
          </a:r>
        </a:p>
      </dsp:txBody>
      <dsp:txXfrm>
        <a:off x="51133" y="2252988"/>
        <a:ext cx="2736945" cy="945199"/>
      </dsp:txXfrm>
    </dsp:sp>
    <dsp:sp modelId="{1CEB8259-2EA8-2A4D-B527-C5821E561B42}">
      <dsp:nvSpPr>
        <dsp:cNvPr id="0" name=""/>
        <dsp:cNvSpPr/>
      </dsp:nvSpPr>
      <dsp:spPr>
        <a:xfrm>
          <a:off x="0" y="3301694"/>
          <a:ext cx="2839211" cy="104746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Visualization: Candlestick charts, Bollinger bands (volatility clustering).</a:t>
          </a:r>
        </a:p>
      </dsp:txBody>
      <dsp:txXfrm>
        <a:off x="51133" y="3352827"/>
        <a:ext cx="2736945" cy="9451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0F4DAB-4864-E042-9D95-5F7888867BC1}">
      <dsp:nvSpPr>
        <dsp:cNvPr id="0" name=""/>
        <dsp:cNvSpPr/>
      </dsp:nvSpPr>
      <dsp:spPr>
        <a:xfrm>
          <a:off x="985837" y="1110364"/>
          <a:ext cx="788670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676F79-66CC-9742-8E4C-6A0C73E56493}">
      <dsp:nvSpPr>
        <dsp:cNvPr id="0" name=""/>
        <dsp:cNvSpPr/>
      </dsp:nvSpPr>
      <dsp:spPr>
        <a:xfrm>
          <a:off x="1821827" y="1044152"/>
          <a:ext cx="90697" cy="170234"/>
        </a:xfrm>
        <a:prstGeom prst="chevron">
          <a:avLst>
            <a:gd name="adj" fmla="val 9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789D1D5-B906-9742-81AC-F24472EF6F7D}">
      <dsp:nvSpPr>
        <dsp:cNvPr id="0" name=""/>
        <dsp:cNvSpPr/>
      </dsp:nvSpPr>
      <dsp:spPr>
        <a:xfrm>
          <a:off x="496794" y="719940"/>
          <a:ext cx="780919" cy="78091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1</a:t>
          </a:r>
        </a:p>
      </dsp:txBody>
      <dsp:txXfrm>
        <a:off x="611157" y="834303"/>
        <a:ext cx="552193" cy="552193"/>
      </dsp:txXfrm>
    </dsp:sp>
    <dsp:sp modelId="{26CF7A44-284C-6F4D-A65B-84ED7F97878D}">
      <dsp:nvSpPr>
        <dsp:cNvPr id="0" name=""/>
        <dsp:cNvSpPr/>
      </dsp:nvSpPr>
      <dsp:spPr>
        <a:xfrm>
          <a:off x="0" y="1666344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1. LSTM prediction.</a:t>
          </a:r>
        </a:p>
      </dsp:txBody>
      <dsp:txXfrm>
        <a:off x="0" y="2021245"/>
        <a:ext cx="1774507" cy="1610699"/>
      </dsp:txXfrm>
    </dsp:sp>
    <dsp:sp modelId="{A711CE14-C8BF-0648-866C-4DE17C418577}">
      <dsp:nvSpPr>
        <dsp:cNvPr id="0" name=""/>
        <dsp:cNvSpPr/>
      </dsp:nvSpPr>
      <dsp:spPr>
        <a:xfrm>
          <a:off x="1971674" y="1110635"/>
          <a:ext cx="1774507" cy="7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FFC471-12A9-7E46-9E16-EA9CF9B068B6}">
      <dsp:nvSpPr>
        <dsp:cNvPr id="0" name=""/>
        <dsp:cNvSpPr/>
      </dsp:nvSpPr>
      <dsp:spPr>
        <a:xfrm>
          <a:off x="3793502" y="1044377"/>
          <a:ext cx="90697" cy="170471"/>
        </a:xfrm>
        <a:prstGeom prst="chevron">
          <a:avLst>
            <a:gd name="adj" fmla="val 90000"/>
          </a:avLst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9719B7-1F5E-2C4D-82BB-F00A03C3C3D2}">
      <dsp:nvSpPr>
        <dsp:cNvPr id="0" name=""/>
        <dsp:cNvSpPr/>
      </dsp:nvSpPr>
      <dsp:spPr>
        <a:xfrm>
          <a:off x="2468469" y="720212"/>
          <a:ext cx="780919" cy="780919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2</a:t>
          </a:r>
        </a:p>
      </dsp:txBody>
      <dsp:txXfrm>
        <a:off x="2582832" y="834575"/>
        <a:ext cx="552193" cy="552193"/>
      </dsp:txXfrm>
    </dsp:sp>
    <dsp:sp modelId="{0B8C6C4B-96EA-0948-8A16-8A0A6FE724C9}">
      <dsp:nvSpPr>
        <dsp:cNvPr id="0" name=""/>
        <dsp:cNvSpPr/>
      </dsp:nvSpPr>
      <dsp:spPr>
        <a:xfrm>
          <a:off x="1971674" y="1667003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2.Use outputs from stage 1 as inputs for stage 2</a:t>
          </a:r>
        </a:p>
      </dsp:txBody>
      <dsp:txXfrm>
        <a:off x="1971674" y="2021904"/>
        <a:ext cx="1774507" cy="1610699"/>
      </dsp:txXfrm>
    </dsp:sp>
    <dsp:sp modelId="{90048F29-3957-B94C-9D92-E556421BE89B}">
      <dsp:nvSpPr>
        <dsp:cNvPr id="0" name=""/>
        <dsp:cNvSpPr/>
      </dsp:nvSpPr>
      <dsp:spPr>
        <a:xfrm>
          <a:off x="3943350" y="1110635"/>
          <a:ext cx="1774507" cy="7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D35B627-D98C-C44A-9BE5-E0654123AB0E}">
      <dsp:nvSpPr>
        <dsp:cNvPr id="0" name=""/>
        <dsp:cNvSpPr/>
      </dsp:nvSpPr>
      <dsp:spPr>
        <a:xfrm>
          <a:off x="5765177" y="1044377"/>
          <a:ext cx="90697" cy="170471"/>
        </a:xfrm>
        <a:prstGeom prst="chevron">
          <a:avLst>
            <a:gd name="adj" fmla="val 90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0E8DFC-E375-3542-9794-C3A65ABE58B6}">
      <dsp:nvSpPr>
        <dsp:cNvPr id="0" name=""/>
        <dsp:cNvSpPr/>
      </dsp:nvSpPr>
      <dsp:spPr>
        <a:xfrm>
          <a:off x="4440144" y="720212"/>
          <a:ext cx="780919" cy="780919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3</a:t>
          </a:r>
        </a:p>
      </dsp:txBody>
      <dsp:txXfrm>
        <a:off x="4554507" y="834575"/>
        <a:ext cx="552193" cy="552193"/>
      </dsp:txXfrm>
    </dsp:sp>
    <dsp:sp modelId="{BB80252E-F094-A84E-8309-1C3A306E4EC4}">
      <dsp:nvSpPr>
        <dsp:cNvPr id="0" name=""/>
        <dsp:cNvSpPr/>
      </dsp:nvSpPr>
      <dsp:spPr>
        <a:xfrm>
          <a:off x="3943350" y="1667003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3. Save models</a:t>
          </a:r>
        </a:p>
      </dsp:txBody>
      <dsp:txXfrm>
        <a:off x="3943350" y="2021904"/>
        <a:ext cx="1774507" cy="1610699"/>
      </dsp:txXfrm>
    </dsp:sp>
    <dsp:sp modelId="{C7AE0221-1190-D14E-9BBF-C7250B6A5D46}">
      <dsp:nvSpPr>
        <dsp:cNvPr id="0" name=""/>
        <dsp:cNvSpPr/>
      </dsp:nvSpPr>
      <dsp:spPr>
        <a:xfrm>
          <a:off x="5915024" y="1110635"/>
          <a:ext cx="887253" cy="7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A7CA6D-A18A-9941-BF0F-0379DB73B875}">
      <dsp:nvSpPr>
        <dsp:cNvPr id="0" name=""/>
        <dsp:cNvSpPr/>
      </dsp:nvSpPr>
      <dsp:spPr>
        <a:xfrm>
          <a:off x="6411819" y="720212"/>
          <a:ext cx="780919" cy="780919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304" tIns="30304" rIns="30304" bIns="30304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4</a:t>
          </a:r>
        </a:p>
      </dsp:txBody>
      <dsp:txXfrm>
        <a:off x="6526182" y="834575"/>
        <a:ext cx="552193" cy="552193"/>
      </dsp:txXfrm>
    </dsp:sp>
    <dsp:sp modelId="{6F869244-8855-6B44-82B9-6C4FA8367B44}">
      <dsp:nvSpPr>
        <dsp:cNvPr id="0" name=""/>
        <dsp:cNvSpPr/>
      </dsp:nvSpPr>
      <dsp:spPr>
        <a:xfrm>
          <a:off x="5915024" y="1667003"/>
          <a:ext cx="1774507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975" tIns="165100" rIns="139975" bIns="1651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4. Prediction</a:t>
          </a:r>
        </a:p>
      </dsp:txBody>
      <dsp:txXfrm>
        <a:off x="5915024" y="2021904"/>
        <a:ext cx="1774507" cy="16106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A5C4F-D86A-614B-A558-02515B15228F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F4D9D3-17A1-7447-AC8C-A9D9769465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78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F4D9D3-17A1-7447-AC8C-A9D9769465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427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Video 23" descr="People Discussing">
            <a:extLst>
              <a:ext uri="{FF2B5EF4-FFF2-40B4-BE49-F238E27FC236}">
                <a16:creationId xmlns:a16="http://schemas.microsoft.com/office/drawing/2014/main" id="{7AC77698-B13D-0A64-B08B-F59658AE8E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81" r="21004" b="-1"/>
          <a:stretch>
            <a:fillRect/>
          </a:stretch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Optimize a Stock Portfolio using Deep Learning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42" y="4718033"/>
            <a:ext cx="8008722" cy="1175039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Oai Tran – DS 7400</a:t>
            </a:r>
          </a:p>
          <a:p>
            <a:pPr algn="l"/>
            <a:r>
              <a:rPr lang="en-US">
                <a:solidFill>
                  <a:srgbClr val="FFFFFF"/>
                </a:solidFill>
              </a:rPr>
              <a:t>Date: 11/19/2025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23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-up of a spiraling light&#10;&#10;AI-generated content may be incorrect.">
            <a:extLst>
              <a:ext uri="{FF2B5EF4-FFF2-40B4-BE49-F238E27FC236}">
                <a16:creationId xmlns:a16="http://schemas.microsoft.com/office/drawing/2014/main" id="{6F293386-F81C-47BF-076A-F55C1118C37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0000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sz="4000" dirty="0"/>
              <a:t>Objective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0282285-0BCE-264C-021B-BDBD3AE291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983453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D707D0F-6731-A71C-4CF3-3416C2D5CC4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7601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sz="4000" dirty="0"/>
              <a:t>Dataset and EDA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0652A50-4659-988E-B5FB-4D5BEA4C25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0735424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504DBE-D443-5502-800A-BFE513380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85" y="248038"/>
            <a:ext cx="5181072" cy="115920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Visualization: Candlestick charts</a:t>
            </a:r>
          </a:p>
        </p:txBody>
      </p:sp>
      <p:pic>
        <p:nvPicPr>
          <p:cNvPr id="4" name="Picture 3" descr="A graph of stock prices&#10;&#10;AI-generated content may be incorrect.">
            <a:extLst>
              <a:ext uri="{FF2B5EF4-FFF2-40B4-BE49-F238E27FC236}">
                <a16:creationId xmlns:a16="http://schemas.microsoft.com/office/drawing/2014/main" id="{AC307AFF-1377-02C9-901D-98E747064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05" y="1966293"/>
            <a:ext cx="7038988" cy="44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8280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7188"/>
            <a:ext cx="7886700" cy="1133499"/>
          </a:xfrm>
        </p:spPr>
        <p:txBody>
          <a:bodyPr>
            <a:normAutofit/>
          </a:bodyPr>
          <a:lstStyle/>
          <a:p>
            <a:r>
              <a:rPr lang="en-US" sz="4500"/>
              <a:t>Steps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6981FAAF-0A28-35E0-1C14-B291EA6BC4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614560"/>
              </p:ext>
            </p:extLst>
          </p:nvPr>
        </p:nvGraphicFramePr>
        <p:xfrm>
          <a:off x="628650" y="1828800"/>
          <a:ext cx="78867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Slide Background Fill">
            <a:extLst>
              <a:ext uri="{FF2B5EF4-FFF2-40B4-BE49-F238E27FC236}">
                <a16:creationId xmlns:a16="http://schemas.microsoft.com/office/drawing/2014/main" id="{03AF1C04-3FEF-41BD-BB84-2F263765BE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94DE5E8-C080-45A4-B2F4-8FE7D8F8E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1" cy="6858000"/>
            <a:chOff x="-2848" y="0"/>
            <a:chExt cx="12188949" cy="6858000"/>
          </a:xfrm>
        </p:grpSpPr>
        <p:sp>
          <p:nvSpPr>
            <p:cNvPr id="19" name="Color Cover">
              <a:extLst>
                <a:ext uri="{FF2B5EF4-FFF2-40B4-BE49-F238E27FC236}">
                  <a16:creationId xmlns:a16="http://schemas.microsoft.com/office/drawing/2014/main" id="{1FAC8321-8295-4F58-80B8-C1A774606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5"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Color Cover">
              <a:extLst>
                <a:ext uri="{FF2B5EF4-FFF2-40B4-BE49-F238E27FC236}">
                  <a16:creationId xmlns:a16="http://schemas.microsoft.com/office/drawing/2014/main" id="{2BE89D78-556E-4C9E-A234-78B085023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848" y="0"/>
              <a:ext cx="12188949" cy="6858000"/>
            </a:xfrm>
            <a:prstGeom prst="rect">
              <a:avLst/>
            </a:prstGeom>
            <a:solidFill>
              <a:schemeClr val="accent6">
                <a:alpha val="1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A28EBCD-582B-4E3B-AB95-15EA16034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8459" y="598259"/>
            <a:ext cx="8167081" cy="5680742"/>
            <a:chOff x="651279" y="598259"/>
            <a:chExt cx="10889442" cy="5680742"/>
          </a:xfrm>
        </p:grpSpPr>
        <p:sp>
          <p:nvSpPr>
            <p:cNvPr id="23" name="Color">
              <a:extLst>
                <a:ext uri="{FF2B5EF4-FFF2-40B4-BE49-F238E27FC236}">
                  <a16:creationId xmlns:a16="http://schemas.microsoft.com/office/drawing/2014/main" id="{49E29E18-2832-4FBD-901C-97986DBD0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Color">
              <a:extLst>
                <a:ext uri="{FF2B5EF4-FFF2-40B4-BE49-F238E27FC236}">
                  <a16:creationId xmlns:a16="http://schemas.microsoft.com/office/drawing/2014/main" id="{7327E470-287A-4E1E-8A04-A3596DBD9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7D9D1A6-9316-34FD-3EC1-70AC545720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1568" y="1498828"/>
            <a:ext cx="3269098" cy="1748967"/>
          </a:xfrm>
          <a:prstGeom prst="rect">
            <a:avLst/>
          </a:prstGeom>
        </p:spPr>
      </p:pic>
      <p:pic>
        <p:nvPicPr>
          <p:cNvPr id="6" name="Picture 5" descr="A graph with red and blue lines&#10;&#10;AI-generated content may be incorrect.">
            <a:extLst>
              <a:ext uri="{FF2B5EF4-FFF2-40B4-BE49-F238E27FC236}">
                <a16:creationId xmlns:a16="http://schemas.microsoft.com/office/drawing/2014/main" id="{D8F9C66F-E8E9-AE0C-7EEF-BE606E9DC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1568" y="4014215"/>
            <a:ext cx="3269098" cy="1626376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36" y="0"/>
            <a:ext cx="9141717" cy="6858000"/>
            <a:chOff x="0" y="0"/>
            <a:chExt cx="12188952" cy="68580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1238" y="819015"/>
            <a:ext cx="3786295" cy="1557994"/>
          </a:xfrm>
        </p:spPr>
        <p:txBody>
          <a:bodyPr anchor="b">
            <a:normAutofit/>
          </a:bodyPr>
          <a:lstStyle/>
          <a:p>
            <a:pPr algn="l"/>
            <a:r>
              <a:rPr lang="en-US" sz="4200" dirty="0">
                <a:solidFill>
                  <a:schemeClr val="bg1"/>
                </a:solidFill>
              </a:rPr>
              <a:t>Stage 1 – LSTM Forecasting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7843" y="2415638"/>
            <a:ext cx="4044341" cy="2411765"/>
          </a:xfrm>
        </p:spPr>
        <p:txBody>
          <a:bodyPr anchor="t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Goal: Predict next-day prices.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Architecture: 2 LSTM layers (64 units) + Dropout(0.2) + Dense(32→1)</a:t>
            </a:r>
          </a:p>
          <a:p>
            <a:r>
              <a:rPr lang="en-US" sz="1600" dirty="0">
                <a:solidFill>
                  <a:schemeClr val="bg1"/>
                </a:solidFill>
              </a:rPr>
              <a:t>Input: Train data and use search best date [10,20,30,45,60] day OHLCV window</a:t>
            </a:r>
          </a:p>
          <a:p>
            <a:r>
              <a:rPr lang="en-US" sz="1600" dirty="0">
                <a:solidFill>
                  <a:schemeClr val="bg1"/>
                </a:solidFill>
              </a:rPr>
              <a:t>Metrics: MSE, MAE, correlation</a:t>
            </a:r>
          </a:p>
          <a:p>
            <a:r>
              <a:rPr lang="en-US" sz="1600" dirty="0">
                <a:solidFill>
                  <a:schemeClr val="bg1"/>
                </a:solidFill>
              </a:rPr>
              <a:t>LSTM showing positive trends</a:t>
            </a:r>
          </a:p>
          <a:p>
            <a:r>
              <a:rPr lang="en-US" sz="1600" dirty="0">
                <a:solidFill>
                  <a:schemeClr val="bg1"/>
                </a:solidFill>
              </a:rPr>
              <a:t>Add VIX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050"/>
            <a:ext cx="8229600" cy="1143000"/>
          </a:xfrm>
        </p:spPr>
        <p:txBody>
          <a:bodyPr>
            <a:normAutofit fontScale="90000"/>
          </a:bodyPr>
          <a:lstStyle/>
          <a:p>
            <a:r>
              <a:rPr dirty="0"/>
              <a:t>Stage 2 – CNN + SVM Decision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2462"/>
            <a:ext cx="7616952" cy="14081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Goal: Improve decision margin and reduce overfitting.</a:t>
            </a:r>
          </a:p>
          <a:p>
            <a:r>
              <a:rPr sz="1400" dirty="0"/>
              <a:t>Input: Candlestick images (past </a:t>
            </a:r>
            <a:r>
              <a:rPr lang="en-US" sz="1400" dirty="0"/>
              <a:t>xx</a:t>
            </a:r>
            <a:r>
              <a:rPr sz="1400" dirty="0"/>
              <a:t> days) + LSTM predictions</a:t>
            </a:r>
            <a:endParaRPr lang="en-US" sz="1400" dirty="0"/>
          </a:p>
          <a:p>
            <a:r>
              <a:rPr sz="1400" dirty="0"/>
              <a:t>Architecture: CNN feature extractor + SVM classifier</a:t>
            </a:r>
            <a:endParaRPr lang="en-US" sz="1400" dirty="0"/>
          </a:p>
          <a:p>
            <a:r>
              <a:rPr sz="1400" dirty="0"/>
              <a:t>Output: Buy / Sell / Hold (±0.5% daily move)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995FD-026C-FD4C-1779-DF8AADB87B95}"/>
              </a:ext>
            </a:extLst>
          </p:cNvPr>
          <p:cNvSpPr txBox="1"/>
          <p:nvPr/>
        </p:nvSpPr>
        <p:spPr>
          <a:xfrm>
            <a:off x="623773" y="2295462"/>
            <a:ext cx="977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</a:t>
            </a:r>
          </a:p>
        </p:txBody>
      </p:sp>
      <p:pic>
        <p:nvPicPr>
          <p:cNvPr id="7" name="Picture 6" descr="A graph with numbers and lines&#10;&#10;AI-generated content may be incorrect.">
            <a:extLst>
              <a:ext uri="{FF2B5EF4-FFF2-40B4-BE49-F238E27FC236}">
                <a16:creationId xmlns:a16="http://schemas.microsoft.com/office/drawing/2014/main" id="{0452AEC3-FA2C-779A-9067-3850E4E06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773" y="2600690"/>
            <a:ext cx="7607300" cy="3746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68899F-A669-5027-DB9D-1FDC30440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lor Cover">
            <a:extLst>
              <a:ext uri="{FF2B5EF4-FFF2-40B4-BE49-F238E27FC236}">
                <a16:creationId xmlns:a16="http://schemas.microsoft.com/office/drawing/2014/main" id="{6BE11944-ED05-4FE9-9927-06C110BB3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8" y="0"/>
            <a:ext cx="91417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2812508-238C-4BCD-BDD3-25C99C5CA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167"/>
            <a:ext cx="9141714" cy="3490956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EA98B5EE-6906-45B1-8691-D06F06B6C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3CB4D77E-DA74-4797-88E4-C7D817D3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3" y="0"/>
            <a:ext cx="9141717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C5D173A9-B357-144E-75FA-0FA8ED47D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281" y="1014574"/>
            <a:ext cx="7294297" cy="22267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Live</a:t>
            </a:r>
          </a:p>
        </p:txBody>
      </p:sp>
    </p:spTree>
    <p:extLst>
      <p:ext uri="{BB962C8B-B14F-4D97-AF65-F5344CB8AC3E}">
        <p14:creationId xmlns:p14="http://schemas.microsoft.com/office/powerpoint/2010/main" val="315218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References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662C690-6F6A-5E0A-8716-E21543AF28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33465"/>
            <a:ext cx="7744856" cy="4985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lang="en-US" altLang="en-US" sz="1200" dirty="0"/>
              <a:t>B. Heaton, J.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 al. “Deep Learning in Finance.”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2016,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/abs/1602.06561.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Cohen, Naftali, et al. “Trading via Image Classification.”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2019,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/abs/1907.10046. Accessed 15 Sept. 2025.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Feng,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Guanhao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et al. “Deep Learning for Predicting Asset Returns.”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26 Apr. 2018,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arxiv.org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/abs/1804.09314. 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Zhang, Cheng, et al. Deep Learning Techniques for Financial Time Series Forecasting: A Review of Recent Advancements: 2020-2022. 20 Apr. 2023, https://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doi.org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/10.48550/arxiv.2305.04811.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Cohen, Balch &amp; Veloso (2019) – Trading via Image Classification 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Introduced the concept of converting time-series price data into candlestick images and using CNNs for trading signal prediction.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Zhang et al. (2017) – Stock Market Prediction via LSTM Networks  Demonstrated how recurrent networks capture temporal dependencies in financial time series.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Selvin et al. (2017) – Stock Price Prediction Using LSTM, CNN, and RNN  Compared hybrid architectures and found CNN-LSTM combinations to perform best for short-term forecasting.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Bao, Yue, &amp; Rao (2017) – A Deep Learning Framework for Financial Time Series Using Stacked Autoencoders 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Illustrated unsupervised pretraining for robust representation of noisy market data.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Zhao et al. (2023) – Hybrid CNN-SVM for Stock Price Movement Prediction Proposed replacing the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Softmax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output layer in CNNs with an SVM classifier, improving boundary sharpness and generalization.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556</Words>
  <Application>Microsoft Macintosh PowerPoint</Application>
  <PresentationFormat>On-screen Show (4:3)</PresentationFormat>
  <Paragraphs>58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Calibri</vt:lpstr>
      <vt:lpstr>Office Theme</vt:lpstr>
      <vt:lpstr>Optimize a Stock Portfolio using Deep Learning </vt:lpstr>
      <vt:lpstr>Objective</vt:lpstr>
      <vt:lpstr>Dataset and EDA</vt:lpstr>
      <vt:lpstr>Visualization: Candlestick charts</vt:lpstr>
      <vt:lpstr>Steps</vt:lpstr>
      <vt:lpstr>Stage 1 – LSTM Forecasting</vt:lpstr>
      <vt:lpstr>Stage 2 – CNN + SVM Decision Model</vt:lpstr>
      <vt:lpstr>Live</vt:lpstr>
      <vt:lpstr>References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Tran, Oai Quoc (dzn7nf)</cp:lastModifiedBy>
  <cp:revision>24</cp:revision>
  <dcterms:created xsi:type="dcterms:W3CDTF">2013-01-27T09:14:16Z</dcterms:created>
  <dcterms:modified xsi:type="dcterms:W3CDTF">2025-11-20T00:53:14Z</dcterms:modified>
  <cp:category/>
</cp:coreProperties>
</file>

<file path=docProps/thumbnail.jpeg>
</file>